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64" r:id="rId3"/>
    <p:sldId id="261" r:id="rId4"/>
    <p:sldId id="282" r:id="rId5"/>
    <p:sldId id="309" r:id="rId6"/>
    <p:sldId id="310" r:id="rId7"/>
    <p:sldId id="311" r:id="rId8"/>
    <p:sldId id="283" r:id="rId9"/>
    <p:sldId id="268" r:id="rId10"/>
    <p:sldId id="278" r:id="rId11"/>
    <p:sldId id="263"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291" r:id="rId30"/>
    <p:sldId id="275" r:id="rId31"/>
    <p:sldId id="290"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238"/>
    <a:srgbClr val="562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90584" autoAdjust="0"/>
  </p:normalViewPr>
  <p:slideViewPr>
    <p:cSldViewPr>
      <p:cViewPr>
        <p:scale>
          <a:sx n="113" d="100"/>
          <a:sy n="113" d="100"/>
        </p:scale>
        <p:origin x="-16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4579A-A526-FD48-93F9-213D11603620}" type="datetimeFigureOut">
              <a:rPr lang="en-US" smtClean="0"/>
              <a:t>10/21/2017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97853-99D8-8140-913E-A5E35C12FF22}" type="slidenum">
              <a:rPr lang="en-US" smtClean="0"/>
              <a:t>‹#›</a:t>
            </a:fld>
            <a:endParaRPr lang="en-US"/>
          </a:p>
        </p:txBody>
      </p:sp>
    </p:spTree>
    <p:extLst>
      <p:ext uri="{BB962C8B-B14F-4D97-AF65-F5344CB8AC3E}">
        <p14:creationId xmlns:p14="http://schemas.microsoft.com/office/powerpoint/2010/main" val="1205904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97853-99D8-8140-913E-A5E35C12FF22}" type="slidenum">
              <a:rPr lang="en-US" smtClean="0"/>
              <a:t>1</a:t>
            </a:fld>
            <a:endParaRPr lang="en-US"/>
          </a:p>
        </p:txBody>
      </p:sp>
    </p:spTree>
    <p:extLst>
      <p:ext uri="{BB962C8B-B14F-4D97-AF65-F5344CB8AC3E}">
        <p14:creationId xmlns:p14="http://schemas.microsoft.com/office/powerpoint/2010/main" val="178882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12</a:t>
            </a:fld>
            <a:endParaRPr lang="en-US"/>
          </a:p>
        </p:txBody>
      </p:sp>
    </p:spTree>
    <p:extLst>
      <p:ext uri="{BB962C8B-B14F-4D97-AF65-F5344CB8AC3E}">
        <p14:creationId xmlns:p14="http://schemas.microsoft.com/office/powerpoint/2010/main" val="42883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13</a:t>
            </a:fld>
            <a:endParaRPr lang="en-US"/>
          </a:p>
        </p:txBody>
      </p:sp>
    </p:spTree>
    <p:extLst>
      <p:ext uri="{BB962C8B-B14F-4D97-AF65-F5344CB8AC3E}">
        <p14:creationId xmlns:p14="http://schemas.microsoft.com/office/powerpoint/2010/main" val="38357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14</a:t>
            </a:fld>
            <a:endParaRPr lang="en-US"/>
          </a:p>
        </p:txBody>
      </p:sp>
    </p:spTree>
    <p:extLst>
      <p:ext uri="{BB962C8B-B14F-4D97-AF65-F5344CB8AC3E}">
        <p14:creationId xmlns:p14="http://schemas.microsoft.com/office/powerpoint/2010/main" val="169553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16</a:t>
            </a:fld>
            <a:endParaRPr lang="en-US"/>
          </a:p>
        </p:txBody>
      </p:sp>
    </p:spTree>
    <p:extLst>
      <p:ext uri="{BB962C8B-B14F-4D97-AF65-F5344CB8AC3E}">
        <p14:creationId xmlns:p14="http://schemas.microsoft.com/office/powerpoint/2010/main" val="301743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17</a:t>
            </a:fld>
            <a:endParaRPr lang="en-US"/>
          </a:p>
        </p:txBody>
      </p:sp>
    </p:spTree>
    <p:extLst>
      <p:ext uri="{BB962C8B-B14F-4D97-AF65-F5344CB8AC3E}">
        <p14:creationId xmlns:p14="http://schemas.microsoft.com/office/powerpoint/2010/main" val="2173909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18</a:t>
            </a:fld>
            <a:endParaRPr lang="en-US"/>
          </a:p>
        </p:txBody>
      </p:sp>
    </p:spTree>
    <p:extLst>
      <p:ext uri="{BB962C8B-B14F-4D97-AF65-F5344CB8AC3E}">
        <p14:creationId xmlns:p14="http://schemas.microsoft.com/office/powerpoint/2010/main" val="215265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19</a:t>
            </a:fld>
            <a:endParaRPr lang="en-US"/>
          </a:p>
        </p:txBody>
      </p:sp>
    </p:spTree>
    <p:extLst>
      <p:ext uri="{BB962C8B-B14F-4D97-AF65-F5344CB8AC3E}">
        <p14:creationId xmlns:p14="http://schemas.microsoft.com/office/powerpoint/2010/main" val="318460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20</a:t>
            </a:fld>
            <a:endParaRPr lang="en-US"/>
          </a:p>
        </p:txBody>
      </p:sp>
    </p:spTree>
    <p:extLst>
      <p:ext uri="{BB962C8B-B14F-4D97-AF65-F5344CB8AC3E}">
        <p14:creationId xmlns:p14="http://schemas.microsoft.com/office/powerpoint/2010/main" val="3296834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21</a:t>
            </a:fld>
            <a:endParaRPr lang="en-US"/>
          </a:p>
        </p:txBody>
      </p:sp>
    </p:spTree>
    <p:extLst>
      <p:ext uri="{BB962C8B-B14F-4D97-AF65-F5344CB8AC3E}">
        <p14:creationId xmlns:p14="http://schemas.microsoft.com/office/powerpoint/2010/main" val="1907716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22</a:t>
            </a:fld>
            <a:endParaRPr lang="en-US"/>
          </a:p>
        </p:txBody>
      </p:sp>
    </p:spTree>
    <p:extLst>
      <p:ext uri="{BB962C8B-B14F-4D97-AF65-F5344CB8AC3E}">
        <p14:creationId xmlns:p14="http://schemas.microsoft.com/office/powerpoint/2010/main" val="176115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97853-99D8-8140-913E-A5E35C12FF22}" type="slidenum">
              <a:rPr lang="en-US" smtClean="0"/>
              <a:t>2</a:t>
            </a:fld>
            <a:endParaRPr lang="en-US"/>
          </a:p>
        </p:txBody>
      </p:sp>
    </p:spTree>
    <p:extLst>
      <p:ext uri="{BB962C8B-B14F-4D97-AF65-F5344CB8AC3E}">
        <p14:creationId xmlns:p14="http://schemas.microsoft.com/office/powerpoint/2010/main" val="2887247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23</a:t>
            </a:fld>
            <a:endParaRPr lang="en-US"/>
          </a:p>
        </p:txBody>
      </p:sp>
    </p:spTree>
    <p:extLst>
      <p:ext uri="{BB962C8B-B14F-4D97-AF65-F5344CB8AC3E}">
        <p14:creationId xmlns:p14="http://schemas.microsoft.com/office/powerpoint/2010/main" val="425980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25</a:t>
            </a:fld>
            <a:endParaRPr lang="en-US"/>
          </a:p>
        </p:txBody>
      </p:sp>
    </p:spTree>
    <p:extLst>
      <p:ext uri="{BB962C8B-B14F-4D97-AF65-F5344CB8AC3E}">
        <p14:creationId xmlns:p14="http://schemas.microsoft.com/office/powerpoint/2010/main" val="321386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26</a:t>
            </a:fld>
            <a:endParaRPr lang="en-US"/>
          </a:p>
        </p:txBody>
      </p:sp>
    </p:spTree>
    <p:extLst>
      <p:ext uri="{BB962C8B-B14F-4D97-AF65-F5344CB8AC3E}">
        <p14:creationId xmlns:p14="http://schemas.microsoft.com/office/powerpoint/2010/main" val="140514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27</a:t>
            </a:fld>
            <a:endParaRPr lang="en-US"/>
          </a:p>
        </p:txBody>
      </p:sp>
    </p:spTree>
    <p:extLst>
      <p:ext uri="{BB962C8B-B14F-4D97-AF65-F5344CB8AC3E}">
        <p14:creationId xmlns:p14="http://schemas.microsoft.com/office/powerpoint/2010/main" val="361078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28</a:t>
            </a:fld>
            <a:endParaRPr lang="en-US"/>
          </a:p>
        </p:txBody>
      </p:sp>
    </p:spTree>
    <p:extLst>
      <p:ext uri="{BB962C8B-B14F-4D97-AF65-F5344CB8AC3E}">
        <p14:creationId xmlns:p14="http://schemas.microsoft.com/office/powerpoint/2010/main" val="160791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597853-99D8-8140-913E-A5E35C12FF22}" type="slidenum">
              <a:rPr lang="en-US" smtClean="0"/>
              <a:t>30</a:t>
            </a:fld>
            <a:endParaRPr lang="en-US"/>
          </a:p>
        </p:txBody>
      </p:sp>
    </p:spTree>
    <p:extLst>
      <p:ext uri="{BB962C8B-B14F-4D97-AF65-F5344CB8AC3E}">
        <p14:creationId xmlns:p14="http://schemas.microsoft.com/office/powerpoint/2010/main" val="182969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597853-99D8-8140-913E-A5E35C12FF22}" type="slidenum">
              <a:rPr lang="en-US" smtClean="0"/>
              <a:t>31</a:t>
            </a:fld>
            <a:endParaRPr lang="en-US"/>
          </a:p>
        </p:txBody>
      </p:sp>
    </p:spTree>
    <p:extLst>
      <p:ext uri="{BB962C8B-B14F-4D97-AF65-F5344CB8AC3E}">
        <p14:creationId xmlns:p14="http://schemas.microsoft.com/office/powerpoint/2010/main" val="415089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97853-99D8-8140-913E-A5E35C12FF22}" type="slidenum">
              <a:rPr lang="en-US" smtClean="0"/>
              <a:t>3</a:t>
            </a:fld>
            <a:endParaRPr lang="en-US"/>
          </a:p>
        </p:txBody>
      </p:sp>
    </p:spTree>
    <p:extLst>
      <p:ext uri="{BB962C8B-B14F-4D97-AF65-F5344CB8AC3E}">
        <p14:creationId xmlns:p14="http://schemas.microsoft.com/office/powerpoint/2010/main" val="139812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5</a:t>
            </a:fld>
            <a:endParaRPr lang="en-US"/>
          </a:p>
        </p:txBody>
      </p:sp>
    </p:spTree>
    <p:extLst>
      <p:ext uri="{BB962C8B-B14F-4D97-AF65-F5344CB8AC3E}">
        <p14:creationId xmlns:p14="http://schemas.microsoft.com/office/powerpoint/2010/main" val="205580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6</a:t>
            </a:fld>
            <a:endParaRPr lang="en-US"/>
          </a:p>
        </p:txBody>
      </p:sp>
    </p:spTree>
    <p:extLst>
      <p:ext uri="{BB962C8B-B14F-4D97-AF65-F5344CB8AC3E}">
        <p14:creationId xmlns:p14="http://schemas.microsoft.com/office/powerpoint/2010/main" val="227847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FED03F-EBE0-48F3-AADD-FCC29267326F}" type="slidenum">
              <a:rPr lang="en-US" smtClean="0"/>
              <a:pPr>
                <a:defRPr/>
              </a:pPr>
              <a:t>7</a:t>
            </a:fld>
            <a:endParaRPr lang="en-US"/>
          </a:p>
        </p:txBody>
      </p:sp>
    </p:spTree>
    <p:extLst>
      <p:ext uri="{BB962C8B-B14F-4D97-AF65-F5344CB8AC3E}">
        <p14:creationId xmlns:p14="http://schemas.microsoft.com/office/powerpoint/2010/main" val="300950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97853-99D8-8140-913E-A5E35C12FF22}" type="slidenum">
              <a:rPr lang="en-US" smtClean="0"/>
              <a:t>9</a:t>
            </a:fld>
            <a:endParaRPr lang="en-US"/>
          </a:p>
        </p:txBody>
      </p:sp>
    </p:spTree>
    <p:extLst>
      <p:ext uri="{BB962C8B-B14F-4D97-AF65-F5344CB8AC3E}">
        <p14:creationId xmlns:p14="http://schemas.microsoft.com/office/powerpoint/2010/main" val="372875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97853-99D8-8140-913E-A5E35C12FF22}" type="slidenum">
              <a:rPr lang="en-US" smtClean="0"/>
              <a:t>10</a:t>
            </a:fld>
            <a:endParaRPr lang="en-US"/>
          </a:p>
        </p:txBody>
      </p:sp>
    </p:spTree>
    <p:extLst>
      <p:ext uri="{BB962C8B-B14F-4D97-AF65-F5344CB8AC3E}">
        <p14:creationId xmlns:p14="http://schemas.microsoft.com/office/powerpoint/2010/main" val="248256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8597853-99D8-8140-913E-A5E35C12FF22}" type="slidenum">
              <a:rPr lang="en-US" smtClean="0"/>
              <a:t>11</a:t>
            </a:fld>
            <a:endParaRPr lang="en-US"/>
          </a:p>
        </p:txBody>
      </p:sp>
    </p:spTree>
    <p:extLst>
      <p:ext uri="{BB962C8B-B14F-4D97-AF65-F5344CB8AC3E}">
        <p14:creationId xmlns:p14="http://schemas.microsoft.com/office/powerpoint/2010/main" val="254357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1ADF542-9813-4947-BF86-3516FD8E1AF6}" type="datetimeFigureOut">
              <a:rPr lang="en-GB" smtClean="0"/>
              <a:t>21/10/2017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16CFDA7-7198-4ED1-8250-54F6061E411F}"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ADF542-9813-4947-BF86-3516FD8E1AF6}" type="datetimeFigureOut">
              <a:rPr lang="en-GB" smtClean="0"/>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CFDA7-7198-4ED1-8250-54F6061E411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16CFDA7-7198-4ED1-8250-54F6061E411F}"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ADF542-9813-4947-BF86-3516FD8E1AF6}" type="datetimeFigureOut">
              <a:rPr lang="en-GB" smtClean="0"/>
              <a:t>21/10/2017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1ADF542-9813-4947-BF86-3516FD8E1AF6}" type="datetimeFigureOut">
              <a:rPr lang="en-GB" smtClean="0"/>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716CFDA7-7198-4ED1-8250-54F6061E411F}"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21ADF542-9813-4947-BF86-3516FD8E1AF6}" type="datetimeFigureOut">
              <a:rPr lang="en-GB" smtClean="0"/>
              <a:t>21/10/2017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16CFDA7-7198-4ED1-8250-54F6061E411F}"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21ADF542-9813-4947-BF86-3516FD8E1AF6}" type="datetimeFigureOut">
              <a:rPr lang="en-GB" smtClean="0"/>
              <a:t>21/10/2017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CFDA7-7198-4ED1-8250-54F6061E411F}"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1ADF542-9813-4947-BF86-3516FD8E1AF6}" type="datetimeFigureOut">
              <a:rPr lang="en-GB" smtClean="0"/>
              <a:t>21/10/2017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16CFDA7-7198-4ED1-8250-54F6061E411F}" type="slidenum">
              <a:rPr lang="en-GB" smtClean="0"/>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1ADF542-9813-4947-BF86-3516FD8E1AF6}" type="datetimeFigureOut">
              <a:rPr lang="en-GB" smtClean="0"/>
              <a:t>21/10/2017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716CFDA7-7198-4ED1-8250-54F6061E411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1ADF542-9813-4947-BF86-3516FD8E1AF6}" type="datetimeFigureOut">
              <a:rPr lang="en-GB" smtClean="0"/>
              <a:t>21/10/2017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16CFDA7-7198-4ED1-8250-54F6061E411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16CFDA7-7198-4ED1-8250-54F6061E411F}"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1ADF542-9813-4947-BF86-3516FD8E1AF6}" type="datetimeFigureOut">
              <a:rPr lang="en-GB" smtClean="0"/>
              <a:t>21/10/2017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16CFDA7-7198-4ED1-8250-54F6061E411F}"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1ADF542-9813-4947-BF86-3516FD8E1AF6}" type="datetimeFigureOut">
              <a:rPr lang="en-GB" smtClean="0"/>
              <a:t>21/10/2017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ADF542-9813-4947-BF86-3516FD8E1AF6}" type="datetimeFigureOut">
              <a:rPr lang="en-GB" smtClean="0"/>
              <a:t>21/10/2017</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16CFDA7-7198-4ED1-8250-54F6061E411F}"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ng.com/images/search?q=oxford+law&amp;view=detailv2&amp;&amp;id=1F46594F9655EC0D8790BEEBEBA09F853996C84F&amp;selectedIndex=135&amp;ccid=nNliVzFF&amp;simid=608046110301421956&amp;thid=OIP.M9cd96257314560f696d64e2194e2c485o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0" y="5220552"/>
            <a:ext cx="7620000" cy="999045"/>
          </a:xfrm>
        </p:spPr>
        <p:txBody>
          <a:bodyPr>
            <a:normAutofit/>
          </a:bodyPr>
          <a:lstStyle/>
          <a:p>
            <a:pPr lvl="0" algn="l">
              <a:spcBef>
                <a:spcPts val="0"/>
              </a:spcBef>
              <a:buClrTx/>
              <a:buSzTx/>
            </a:pPr>
            <a:r>
              <a:rPr lang="en-GB" sz="1700" b="0" cap="none" spc="0" dirty="0">
                <a:solidFill>
                  <a:srgbClr val="002060"/>
                </a:solidFill>
                <a:latin typeface="Centaur" panose="02030504050205020304" pitchFamily="18" charset="0"/>
              </a:rPr>
              <a:t>Ariel Ezrachi </a:t>
            </a:r>
          </a:p>
          <a:p>
            <a:pPr lvl="0" algn="l">
              <a:spcBef>
                <a:spcPts val="0"/>
              </a:spcBef>
              <a:buClrTx/>
              <a:buSzTx/>
            </a:pPr>
            <a:r>
              <a:rPr lang="en-GB" sz="1700" b="0" cap="none" spc="0" dirty="0">
                <a:solidFill>
                  <a:srgbClr val="002060"/>
                </a:solidFill>
                <a:latin typeface="Centaur" panose="02030504050205020304" pitchFamily="18" charset="0"/>
              </a:rPr>
              <a:t>Slaughter and May Professor of Competition Law, Oxford University</a:t>
            </a:r>
          </a:p>
          <a:p>
            <a:pPr lvl="0" algn="l">
              <a:spcBef>
                <a:spcPts val="0"/>
              </a:spcBef>
              <a:buClrTx/>
              <a:buSzTx/>
            </a:pPr>
            <a:r>
              <a:rPr lang="en-GB" sz="1700" b="0" cap="none" spc="0" dirty="0">
                <a:solidFill>
                  <a:srgbClr val="002060"/>
                </a:solidFill>
                <a:latin typeface="Centaur" panose="02030504050205020304" pitchFamily="18" charset="0"/>
              </a:rPr>
              <a:t>Director, Oxford Centre for Competition Law and Policy</a:t>
            </a:r>
          </a:p>
          <a:p>
            <a:pPr lvl="0" algn="l">
              <a:spcBef>
                <a:spcPts val="0"/>
              </a:spcBef>
              <a:buClrTx/>
              <a:buSzTx/>
            </a:pPr>
            <a:endParaRPr lang="en-GB" sz="1700" b="0" cap="none" spc="0" dirty="0">
              <a:solidFill>
                <a:srgbClr val="002060"/>
              </a:solidFill>
              <a:latin typeface="Arial Rounded MT Bold" panose="020F0704030504030204" pitchFamily="34" charset="0"/>
            </a:endParaRPr>
          </a:p>
          <a:p>
            <a:endParaRPr lang="en-GB" dirty="0"/>
          </a:p>
        </p:txBody>
      </p:sp>
      <p:sp>
        <p:nvSpPr>
          <p:cNvPr id="2" name="Title 1"/>
          <p:cNvSpPr>
            <a:spLocks noGrp="1"/>
          </p:cNvSpPr>
          <p:nvPr>
            <p:ph type="ctrTitle"/>
          </p:nvPr>
        </p:nvSpPr>
        <p:spPr>
          <a:xfrm>
            <a:off x="0" y="381000"/>
            <a:ext cx="8915400" cy="1371600"/>
          </a:xfrm>
        </p:spPr>
        <p:txBody>
          <a:bodyPr>
            <a:noAutofit/>
          </a:bodyPr>
          <a:lstStyle/>
          <a:p>
            <a:r>
              <a:rPr lang="en-GB" sz="4000" dirty="0"/>
              <a:t>Competition Law, Online Markets</a:t>
            </a:r>
            <a:br>
              <a:rPr lang="en-GB" sz="4000" dirty="0"/>
            </a:br>
            <a:r>
              <a:rPr lang="en-GB" sz="4000" dirty="0"/>
              <a:t> and Offline Welfare Effects</a:t>
            </a:r>
            <a:endParaRPr lang="en-GB" sz="4000" i="1" dirty="0">
              <a:solidFill>
                <a:srgbClr val="FF0000"/>
              </a:solidFill>
            </a:endParaRPr>
          </a:p>
        </p:txBody>
      </p:sp>
      <p:pic>
        <p:nvPicPr>
          <p:cNvPr id="1026" name="Picture 2" descr="https://tse1.mm.bing.net/th?&amp;id=OIP.M9cd96257314560f696d64e2194e2c485o0&amp;w=264&amp;h=264&amp;c=0&amp;pid=1.9&amp;rs=0&amp;p=0&amp;r=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2205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3295218"/>
            <a:ext cx="5791200" cy="877163"/>
          </a:xfrm>
          <a:prstGeom prst="rect">
            <a:avLst/>
          </a:prstGeom>
          <a:noFill/>
        </p:spPr>
        <p:txBody>
          <a:bodyPr wrap="square" rtlCol="0">
            <a:spAutoFit/>
          </a:bodyPr>
          <a:lstStyle/>
          <a:p>
            <a:r>
              <a:rPr lang="lv-LV" sz="1700" dirty="0">
                <a:solidFill>
                  <a:srgbClr val="562816"/>
                </a:solidFill>
              </a:rPr>
              <a:t>Riga, </a:t>
            </a:r>
            <a:r>
              <a:rPr lang="en-GB" sz="1700" dirty="0">
                <a:solidFill>
                  <a:srgbClr val="562816"/>
                </a:solidFill>
              </a:rPr>
              <a:t>20 October 2017</a:t>
            </a:r>
            <a:endParaRPr lang="lv-LV" sz="1700" dirty="0">
              <a:solidFill>
                <a:srgbClr val="562816"/>
              </a:solidFill>
            </a:endParaRPr>
          </a:p>
          <a:p>
            <a:r>
              <a:rPr lang="lv-LV" sz="1700" dirty="0" err="1">
                <a:solidFill>
                  <a:srgbClr val="562816"/>
                </a:solidFill>
              </a:rPr>
              <a:t>The</a:t>
            </a:r>
            <a:r>
              <a:rPr lang="lv-LV" sz="1700" dirty="0">
                <a:solidFill>
                  <a:srgbClr val="562816"/>
                </a:solidFill>
              </a:rPr>
              <a:t> </a:t>
            </a:r>
            <a:r>
              <a:rPr lang="lv-LV" sz="1700" dirty="0" err="1">
                <a:solidFill>
                  <a:srgbClr val="562816"/>
                </a:solidFill>
              </a:rPr>
              <a:t>Latvian</a:t>
            </a:r>
            <a:r>
              <a:rPr lang="lv-LV" sz="1700" dirty="0">
                <a:solidFill>
                  <a:srgbClr val="562816"/>
                </a:solidFill>
              </a:rPr>
              <a:t> </a:t>
            </a:r>
            <a:r>
              <a:rPr lang="lv-LV" sz="1700" dirty="0" err="1">
                <a:solidFill>
                  <a:srgbClr val="562816"/>
                </a:solidFill>
              </a:rPr>
              <a:t>Law</a:t>
            </a:r>
            <a:r>
              <a:rPr lang="lv-LV" sz="1700" dirty="0">
                <a:solidFill>
                  <a:srgbClr val="562816"/>
                </a:solidFill>
              </a:rPr>
              <a:t> </a:t>
            </a:r>
            <a:r>
              <a:rPr lang="lv-LV" sz="1700" dirty="0" err="1">
                <a:solidFill>
                  <a:srgbClr val="562816"/>
                </a:solidFill>
              </a:rPr>
              <a:t>Institute</a:t>
            </a:r>
            <a:r>
              <a:rPr lang="lv-LV" sz="1700" dirty="0">
                <a:solidFill>
                  <a:srgbClr val="562816"/>
                </a:solidFill>
              </a:rPr>
              <a:t>,</a:t>
            </a:r>
          </a:p>
          <a:p>
            <a:r>
              <a:rPr lang="lv-LV" sz="1700" dirty="0" err="1">
                <a:solidFill>
                  <a:srgbClr val="562816"/>
                </a:solidFill>
              </a:rPr>
              <a:t>The</a:t>
            </a:r>
            <a:r>
              <a:rPr lang="lv-LV" sz="1700" dirty="0">
                <a:solidFill>
                  <a:srgbClr val="562816"/>
                </a:solidFill>
              </a:rPr>
              <a:t> </a:t>
            </a:r>
            <a:r>
              <a:rPr lang="lv-LV" sz="1700" dirty="0" err="1">
                <a:solidFill>
                  <a:srgbClr val="562816"/>
                </a:solidFill>
              </a:rPr>
              <a:t>Riga</a:t>
            </a:r>
            <a:r>
              <a:rPr lang="lv-LV" sz="1700" dirty="0">
                <a:solidFill>
                  <a:srgbClr val="562816"/>
                </a:solidFill>
              </a:rPr>
              <a:t> </a:t>
            </a:r>
            <a:r>
              <a:rPr lang="lv-LV" sz="1700" dirty="0" err="1">
                <a:solidFill>
                  <a:srgbClr val="562816"/>
                </a:solidFill>
              </a:rPr>
              <a:t>Latvian</a:t>
            </a:r>
            <a:r>
              <a:rPr lang="lv-LV" sz="1700" dirty="0">
                <a:solidFill>
                  <a:srgbClr val="562816"/>
                </a:solidFill>
              </a:rPr>
              <a:t> </a:t>
            </a:r>
            <a:r>
              <a:rPr lang="lv-LV" sz="1700" dirty="0" err="1">
                <a:solidFill>
                  <a:srgbClr val="562816"/>
                </a:solidFill>
              </a:rPr>
              <a:t>Society</a:t>
            </a:r>
            <a:r>
              <a:rPr lang="lv-LV" sz="1700" dirty="0">
                <a:solidFill>
                  <a:srgbClr val="562816"/>
                </a:solidFill>
              </a:rPr>
              <a:t> </a:t>
            </a:r>
            <a:r>
              <a:rPr lang="lv-LV" sz="1700" dirty="0" err="1">
                <a:solidFill>
                  <a:srgbClr val="562816"/>
                </a:solidFill>
              </a:rPr>
              <a:t>House</a:t>
            </a:r>
            <a:endParaRPr lang="lv-LV" sz="1700" dirty="0">
              <a:solidFill>
                <a:srgbClr val="562816"/>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3351604"/>
            <a:ext cx="762000" cy="764389"/>
          </a:xfrm>
          <a:prstGeom prst="rect">
            <a:avLst/>
          </a:prstGeom>
        </p:spPr>
      </p:pic>
      <p:sp>
        <p:nvSpPr>
          <p:cNvPr id="4" name="Rectangle 3">
            <a:extLst>
              <a:ext uri="{FF2B5EF4-FFF2-40B4-BE49-F238E27FC236}">
                <a16:creationId xmlns:a16="http://schemas.microsoft.com/office/drawing/2014/main" xmlns="" id="{B536CE53-DEC1-4104-97DA-6C288569600D}"/>
              </a:ext>
            </a:extLst>
          </p:cNvPr>
          <p:cNvSpPr/>
          <p:nvPr/>
        </p:nvSpPr>
        <p:spPr>
          <a:xfrm>
            <a:off x="2362200" y="3200400"/>
            <a:ext cx="4419600" cy="1066800"/>
          </a:xfrm>
          <a:prstGeom prst="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24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80567" y="1489468"/>
            <a:ext cx="2362200" cy="23622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157078"/>
            <a:ext cx="4495800" cy="184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88897"/>
            <a:ext cx="3557910" cy="196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sz="3600" dirty="0">
                <a:solidFill>
                  <a:srgbClr val="CC6238"/>
                </a:solidFill>
              </a:rPr>
              <a:t>The Digital Butler</a:t>
            </a:r>
            <a:endParaRPr lang="en-GB" dirty="0"/>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146575"/>
            <a:ext cx="2895600" cy="185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68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a:bodyPr>
          <a:lstStyle/>
          <a:p>
            <a:r>
              <a:rPr lang="en-GB" dirty="0">
                <a:solidFill>
                  <a:schemeClr val="accent1"/>
                </a:solidFill>
              </a:rPr>
              <a:t>Market power</a:t>
            </a:r>
            <a:endParaRPr lang="en-US" dirty="0">
              <a:solidFill>
                <a:schemeClr val="accent1"/>
              </a:solidFill>
            </a:endParaRPr>
          </a:p>
        </p:txBody>
      </p:sp>
      <p:sp>
        <p:nvSpPr>
          <p:cNvPr id="3" name="Content Placeholder 2"/>
          <p:cNvSpPr>
            <a:spLocks noGrp="1"/>
          </p:cNvSpPr>
          <p:nvPr>
            <p:ph sz="quarter" idx="1"/>
          </p:nvPr>
        </p:nvSpPr>
        <p:spPr>
          <a:xfrm>
            <a:off x="609600" y="2209800"/>
            <a:ext cx="8424672" cy="4495800"/>
          </a:xfrm>
        </p:spPr>
        <p:txBody>
          <a:bodyPr>
            <a:normAutofit/>
          </a:bodyPr>
          <a:lstStyle/>
          <a:p>
            <a:r>
              <a:rPr lang="en-GB" dirty="0"/>
              <a:t>The Gatekeepers </a:t>
            </a:r>
          </a:p>
          <a:p>
            <a:r>
              <a:rPr lang="en-GB" dirty="0"/>
              <a:t>The rise of super platforms and how Data-</a:t>
            </a:r>
            <a:r>
              <a:rPr lang="en-GB" dirty="0" err="1"/>
              <a:t>Opolies</a:t>
            </a:r>
            <a:r>
              <a:rPr lang="en-GB" dirty="0"/>
              <a:t> can abuse their position.</a:t>
            </a:r>
          </a:p>
          <a:p>
            <a:r>
              <a:rPr lang="en-GB" dirty="0"/>
              <a:t>Multi-home?</a:t>
            </a:r>
          </a:p>
          <a:p>
            <a:r>
              <a:rPr lang="en-GB" dirty="0"/>
              <a:t>Obligation to favour competing services? </a:t>
            </a:r>
          </a:p>
        </p:txBody>
      </p:sp>
    </p:spTree>
    <p:extLst>
      <p:ext uri="{BB962C8B-B14F-4D97-AF65-F5344CB8AC3E}">
        <p14:creationId xmlns:p14="http://schemas.microsoft.com/office/powerpoint/2010/main" val="141605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C6238"/>
                </a:solidFill>
              </a:rPr>
              <a:t>Google (Alphabet)</a:t>
            </a:r>
            <a:endParaRPr lang="en-US" dirty="0">
              <a:solidFill>
                <a:srgbClr val="CC6238"/>
              </a:solidFill>
            </a:endParaRPr>
          </a:p>
        </p:txBody>
      </p:sp>
      <p:sp>
        <p:nvSpPr>
          <p:cNvPr id="3" name="Footer Placeholder 2"/>
          <p:cNvSpPr>
            <a:spLocks noGrp="1"/>
          </p:cNvSpPr>
          <p:nvPr>
            <p:ph type="ftr" sz="quarter" idx="11"/>
          </p:nvPr>
        </p:nvSpPr>
        <p:spPr/>
        <p:txBody>
          <a:bodyPr/>
          <a:lstStyle/>
          <a:p>
            <a:pPr>
              <a:defRPr/>
            </a:pPr>
            <a:r>
              <a:rPr lang="en-US"/>
              <a:t>Ariel Ezrachi, Oxford CCLP</a:t>
            </a:r>
          </a:p>
        </p:txBody>
      </p:sp>
      <p:sp>
        <p:nvSpPr>
          <p:cNvPr id="4" name="Slide Number Placeholder 3"/>
          <p:cNvSpPr>
            <a:spLocks noGrp="1"/>
          </p:cNvSpPr>
          <p:nvPr>
            <p:ph type="sldNum" sz="quarter" idx="12"/>
          </p:nvPr>
        </p:nvSpPr>
        <p:spPr/>
        <p:txBody>
          <a:bodyPr/>
          <a:lstStyle/>
          <a:p>
            <a:pPr>
              <a:defRPr/>
            </a:pPr>
            <a:fld id="{67D9F713-1B6E-48F3-B2D6-B8379A903733}" type="slidenum">
              <a:rPr lang="en-US" smtClean="0"/>
              <a:pPr>
                <a:defRPr/>
              </a:pPr>
              <a:t>12</a:t>
            </a:fld>
            <a:endParaRPr lang="en-US"/>
          </a:p>
        </p:txBody>
      </p:sp>
      <p:sp>
        <p:nvSpPr>
          <p:cNvPr id="5" name="Content Placeholder 4"/>
          <p:cNvSpPr>
            <a:spLocks noGrp="1"/>
          </p:cNvSpPr>
          <p:nvPr>
            <p:ph sz="quarter" idx="1"/>
          </p:nvPr>
        </p:nvSpPr>
        <p:spPr>
          <a:xfrm>
            <a:off x="490568" y="2060848"/>
            <a:ext cx="8185888" cy="4859776"/>
          </a:xfrm>
        </p:spPr>
        <p:txBody>
          <a:bodyPr>
            <a:normAutofit/>
          </a:bodyPr>
          <a:lstStyle/>
          <a:p>
            <a:r>
              <a:rPr lang="en-GB" sz="2400" dirty="0">
                <a:solidFill>
                  <a:srgbClr val="CC3300"/>
                </a:solidFill>
              </a:rPr>
              <a:t>Google I </a:t>
            </a:r>
            <a:r>
              <a:rPr lang="en-GB" sz="2400" dirty="0"/>
              <a:t>- 2.4 Billion fine - Abusing of search dominance to favour of its own comparison-shopping websites. </a:t>
            </a:r>
          </a:p>
          <a:p>
            <a:endParaRPr lang="en-GB" sz="2400" dirty="0"/>
          </a:p>
          <a:p>
            <a:r>
              <a:rPr lang="en-GB" sz="2400" dirty="0">
                <a:solidFill>
                  <a:srgbClr val="CC3300"/>
                </a:solidFill>
              </a:rPr>
              <a:t>Google II </a:t>
            </a:r>
            <a:r>
              <a:rPr lang="en-GB" sz="2400" dirty="0"/>
              <a:t>- Bundling practices related to Google's Android mobile operating system  </a:t>
            </a:r>
          </a:p>
          <a:p>
            <a:endParaRPr lang="en-GB" sz="2400" dirty="0"/>
          </a:p>
          <a:p>
            <a:r>
              <a:rPr lang="en-GB" sz="2400" dirty="0">
                <a:solidFill>
                  <a:srgbClr val="CC3300"/>
                </a:solidFill>
              </a:rPr>
              <a:t>Google III </a:t>
            </a:r>
            <a:r>
              <a:rPr lang="en-GB" sz="2400" dirty="0"/>
              <a:t>- </a:t>
            </a:r>
            <a:r>
              <a:rPr lang="en-GB" sz="2400" dirty="0" err="1"/>
              <a:t>Adwords</a:t>
            </a:r>
            <a:r>
              <a:rPr lang="en-GB" sz="2400" dirty="0"/>
              <a:t> - online advertising service.</a:t>
            </a:r>
          </a:p>
        </p:txBody>
      </p:sp>
    </p:spTree>
    <p:extLst>
      <p:ext uri="{BB962C8B-B14F-4D97-AF65-F5344CB8AC3E}">
        <p14:creationId xmlns:p14="http://schemas.microsoft.com/office/powerpoint/2010/main" val="360303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AB28D-B331-4B58-93D0-50CFF7CCDF92}"/>
              </a:ext>
            </a:extLst>
          </p:cNvPr>
          <p:cNvSpPr>
            <a:spLocks noGrp="1"/>
          </p:cNvSpPr>
          <p:nvPr>
            <p:ph type="title"/>
          </p:nvPr>
        </p:nvSpPr>
        <p:spPr/>
        <p:txBody>
          <a:bodyPr/>
          <a:lstStyle/>
          <a:p>
            <a:r>
              <a:rPr lang="en-GB" dirty="0">
                <a:solidFill>
                  <a:srgbClr val="CC6238"/>
                </a:solidFill>
              </a:rPr>
              <a:t>Google - background</a:t>
            </a:r>
            <a:endParaRPr lang="en-US" dirty="0">
              <a:solidFill>
                <a:srgbClr val="CC6238"/>
              </a:solidFill>
            </a:endParaRPr>
          </a:p>
        </p:txBody>
      </p:sp>
      <p:sp>
        <p:nvSpPr>
          <p:cNvPr id="3" name="Footer Placeholder 2">
            <a:extLst>
              <a:ext uri="{FF2B5EF4-FFF2-40B4-BE49-F238E27FC236}">
                <a16:creationId xmlns:a16="http://schemas.microsoft.com/office/drawing/2014/main" xmlns="" id="{B7321B0A-D284-43D2-BDA8-9F5C4C76C4CF}"/>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673F28BA-27A4-496E-84F0-317617231FD7}"/>
              </a:ext>
            </a:extLst>
          </p:cNvPr>
          <p:cNvSpPr>
            <a:spLocks noGrp="1"/>
          </p:cNvSpPr>
          <p:nvPr>
            <p:ph type="sldNum" sz="quarter" idx="12"/>
          </p:nvPr>
        </p:nvSpPr>
        <p:spPr/>
        <p:txBody>
          <a:bodyPr/>
          <a:lstStyle/>
          <a:p>
            <a:pPr>
              <a:defRPr/>
            </a:pPr>
            <a:fld id="{67D9F713-1B6E-48F3-B2D6-B8379A903733}" type="slidenum">
              <a:rPr lang="en-US" smtClean="0"/>
              <a:pPr>
                <a:defRPr/>
              </a:pPr>
              <a:t>13</a:t>
            </a:fld>
            <a:endParaRPr lang="en-US"/>
          </a:p>
        </p:txBody>
      </p:sp>
      <p:sp>
        <p:nvSpPr>
          <p:cNvPr id="5" name="Content Placeholder 4">
            <a:extLst>
              <a:ext uri="{FF2B5EF4-FFF2-40B4-BE49-F238E27FC236}">
                <a16:creationId xmlns:a16="http://schemas.microsoft.com/office/drawing/2014/main" xmlns="" id="{C7D3893B-A06A-4EFA-8B86-E96DA3BF1782}"/>
              </a:ext>
            </a:extLst>
          </p:cNvPr>
          <p:cNvSpPr>
            <a:spLocks noGrp="1"/>
          </p:cNvSpPr>
          <p:nvPr>
            <p:ph sz="quarter" idx="1"/>
          </p:nvPr>
        </p:nvSpPr>
        <p:spPr>
          <a:xfrm>
            <a:off x="395536" y="1687116"/>
            <a:ext cx="8534400" cy="4710040"/>
          </a:xfrm>
        </p:spPr>
        <p:txBody>
          <a:bodyPr>
            <a:normAutofit fontScale="92500" lnSpcReduction="20000"/>
          </a:bodyPr>
          <a:lstStyle/>
          <a:p>
            <a:r>
              <a:rPr lang="en-GB" sz="2600" dirty="0"/>
              <a:t>Leveraging market power from search engine to its </a:t>
            </a:r>
            <a:r>
              <a:rPr lang="en-GB" sz="2600" i="1" dirty="0"/>
              <a:t>comparison shopping service</a:t>
            </a:r>
            <a:r>
              <a:rPr lang="en-GB" sz="2600" dirty="0"/>
              <a:t>. </a:t>
            </a:r>
          </a:p>
          <a:p>
            <a:r>
              <a:rPr lang="en-GB" sz="2600" dirty="0"/>
              <a:t>Prominent placement to its own service and demoted others.</a:t>
            </a:r>
          </a:p>
          <a:p>
            <a:r>
              <a:rPr lang="en-GB" sz="2600" dirty="0"/>
              <a:t>Commission analysed click behaviour, and simulated change positioning: </a:t>
            </a:r>
          </a:p>
          <a:p>
            <a:endParaRPr lang="en-GB" sz="2600" dirty="0"/>
          </a:p>
          <a:p>
            <a:pPr lvl="1"/>
            <a:r>
              <a:rPr lang="en-GB" dirty="0">
                <a:solidFill>
                  <a:srgbClr val="CC3300"/>
                </a:solidFill>
              </a:rPr>
              <a:t>‘</a:t>
            </a:r>
            <a:r>
              <a:rPr lang="en-GB" dirty="0">
                <a:solidFill>
                  <a:srgbClr val="CC6238"/>
                </a:solidFill>
              </a:rPr>
              <a:t>even the most highly ranked rival appears only on page 4’ </a:t>
            </a:r>
          </a:p>
          <a:p>
            <a:pPr lvl="1"/>
            <a:r>
              <a:rPr lang="en-GB" dirty="0">
                <a:solidFill>
                  <a:srgbClr val="CC6238"/>
                </a:solidFill>
              </a:rPr>
              <a:t>‘others appear even further down’ </a:t>
            </a:r>
          </a:p>
          <a:p>
            <a:pPr lvl="1"/>
            <a:r>
              <a:rPr lang="en-GB" dirty="0">
                <a:solidFill>
                  <a:srgbClr val="CC6238"/>
                </a:solidFill>
              </a:rPr>
              <a:t>Demotion results in immediate drop of 90% of clicks.</a:t>
            </a:r>
          </a:p>
          <a:p>
            <a:pPr lvl="1"/>
            <a:r>
              <a:rPr lang="en-GB" dirty="0">
                <a:solidFill>
                  <a:srgbClr val="CC6238"/>
                </a:solidFill>
              </a:rPr>
              <a:t>95% of users click on first page. </a:t>
            </a:r>
          </a:p>
          <a:p>
            <a:pPr lvl="1"/>
            <a:r>
              <a:rPr lang="en-GB" dirty="0">
                <a:solidFill>
                  <a:srgbClr val="CC6238"/>
                </a:solidFill>
              </a:rPr>
              <a:t>Simulation - Moving first result to third rank, results in reduction of clicks by 50%. Same result receives significant more traffic when ranked up’ </a:t>
            </a:r>
          </a:p>
          <a:p>
            <a:pPr lvl="1"/>
            <a:r>
              <a:rPr lang="en-GB" dirty="0">
                <a:solidFill>
                  <a:srgbClr val="CC6238"/>
                </a:solidFill>
              </a:rPr>
              <a:t>This tendency even higher on mobile devices. </a:t>
            </a:r>
          </a:p>
          <a:p>
            <a:pPr lvl="1"/>
            <a:endParaRPr lang="en-GB" dirty="0">
              <a:solidFill>
                <a:srgbClr val="CC3300"/>
              </a:solidFill>
            </a:endParaRPr>
          </a:p>
          <a:p>
            <a:pPr marL="0" indent="0">
              <a:buNone/>
            </a:pPr>
            <a:endParaRPr lang="en-GB" dirty="0"/>
          </a:p>
        </p:txBody>
      </p:sp>
    </p:spTree>
    <p:extLst>
      <p:ext uri="{BB962C8B-B14F-4D97-AF65-F5344CB8AC3E}">
        <p14:creationId xmlns:p14="http://schemas.microsoft.com/office/powerpoint/2010/main" val="390268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14416-F963-4F5C-ACF6-DF797BF5D677}"/>
              </a:ext>
            </a:extLst>
          </p:cNvPr>
          <p:cNvSpPr>
            <a:spLocks noGrp="1"/>
          </p:cNvSpPr>
          <p:nvPr>
            <p:ph type="title"/>
          </p:nvPr>
        </p:nvSpPr>
        <p:spPr/>
        <p:txBody>
          <a:bodyPr/>
          <a:lstStyle/>
          <a:p>
            <a:r>
              <a:rPr lang="en-GB" dirty="0">
                <a:solidFill>
                  <a:srgbClr val="CC6238"/>
                </a:solidFill>
              </a:rPr>
              <a:t>Pay with Data</a:t>
            </a:r>
            <a:endParaRPr lang="en-US" dirty="0">
              <a:solidFill>
                <a:srgbClr val="CC6238"/>
              </a:solidFill>
            </a:endParaRPr>
          </a:p>
        </p:txBody>
      </p:sp>
      <p:sp>
        <p:nvSpPr>
          <p:cNvPr id="3" name="Footer Placeholder 2">
            <a:extLst>
              <a:ext uri="{FF2B5EF4-FFF2-40B4-BE49-F238E27FC236}">
                <a16:creationId xmlns:a16="http://schemas.microsoft.com/office/drawing/2014/main" xmlns="" id="{BBA8CF62-65F6-4F40-A3A2-1A9F40079790}"/>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02A11A25-C486-4EC4-9334-44F3626753C3}"/>
              </a:ext>
            </a:extLst>
          </p:cNvPr>
          <p:cNvSpPr>
            <a:spLocks noGrp="1"/>
          </p:cNvSpPr>
          <p:nvPr>
            <p:ph type="sldNum" sz="quarter" idx="12"/>
          </p:nvPr>
        </p:nvSpPr>
        <p:spPr/>
        <p:txBody>
          <a:bodyPr/>
          <a:lstStyle/>
          <a:p>
            <a:pPr>
              <a:defRPr/>
            </a:pPr>
            <a:fld id="{67D9F713-1B6E-48F3-B2D6-B8379A903733}" type="slidenum">
              <a:rPr lang="en-US" smtClean="0"/>
              <a:pPr>
                <a:defRPr/>
              </a:pPr>
              <a:t>14</a:t>
            </a:fld>
            <a:endParaRPr lang="en-US"/>
          </a:p>
        </p:txBody>
      </p:sp>
      <p:sp>
        <p:nvSpPr>
          <p:cNvPr id="5" name="Content Placeholder 4">
            <a:extLst>
              <a:ext uri="{FF2B5EF4-FFF2-40B4-BE49-F238E27FC236}">
                <a16:creationId xmlns:a16="http://schemas.microsoft.com/office/drawing/2014/main" xmlns="" id="{3517C275-32EC-4EA9-8D49-13DD94F2E31F}"/>
              </a:ext>
            </a:extLst>
          </p:cNvPr>
          <p:cNvSpPr>
            <a:spLocks noGrp="1"/>
          </p:cNvSpPr>
          <p:nvPr>
            <p:ph sz="quarter" idx="1"/>
          </p:nvPr>
        </p:nvSpPr>
        <p:spPr>
          <a:xfrm>
            <a:off x="352092" y="1700808"/>
            <a:ext cx="8503920" cy="4326232"/>
          </a:xfrm>
        </p:spPr>
        <p:txBody>
          <a:bodyPr>
            <a:normAutofit/>
          </a:bodyPr>
          <a:lstStyle/>
          <a:p>
            <a:pPr marL="0" indent="0" algn="ctr">
              <a:buNone/>
            </a:pPr>
            <a:r>
              <a:rPr lang="en-GB" sz="2400" i="1" dirty="0">
                <a:solidFill>
                  <a:srgbClr val="CC3300"/>
                </a:solidFill>
              </a:rPr>
              <a:t>Not a free market</a:t>
            </a:r>
            <a:r>
              <a:rPr lang="en-GB" sz="2400" dirty="0"/>
              <a:t> </a:t>
            </a:r>
          </a:p>
          <a:p>
            <a:endParaRPr lang="en-GB" sz="2400" dirty="0"/>
          </a:p>
          <a:p>
            <a:r>
              <a:rPr lang="en-GB" sz="2400" dirty="0"/>
              <a:t>The Commission states that ‘Consumers pay for the service with data’</a:t>
            </a:r>
          </a:p>
          <a:p>
            <a:endParaRPr lang="en-GB" sz="2400" dirty="0"/>
          </a:p>
          <a:p>
            <a:r>
              <a:rPr lang="en-GB" sz="2400" dirty="0"/>
              <a:t>FTC Staff Report re Google Inc found, “Although a user does not pay for the web search service, the user’s focused interest - or intent - is very valuable to advertisers, because users arc effectively identifying themselves as potential customers through the content of their queries.” </a:t>
            </a:r>
          </a:p>
        </p:txBody>
      </p:sp>
    </p:spTree>
    <p:extLst>
      <p:ext uri="{BB962C8B-B14F-4D97-AF65-F5344CB8AC3E}">
        <p14:creationId xmlns:p14="http://schemas.microsoft.com/office/powerpoint/2010/main" val="87802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C97CB-99B1-4090-B76B-4D67CD4E30F4}"/>
              </a:ext>
            </a:extLst>
          </p:cNvPr>
          <p:cNvSpPr>
            <a:spLocks noGrp="1"/>
          </p:cNvSpPr>
          <p:nvPr>
            <p:ph type="title"/>
          </p:nvPr>
        </p:nvSpPr>
        <p:spPr/>
        <p:txBody>
          <a:bodyPr/>
          <a:lstStyle/>
          <a:p>
            <a:r>
              <a:rPr lang="en-GB" dirty="0">
                <a:solidFill>
                  <a:srgbClr val="CC6238"/>
                </a:solidFill>
              </a:rPr>
              <a:t>Google - Market definition </a:t>
            </a:r>
            <a:endParaRPr lang="en-US" dirty="0">
              <a:solidFill>
                <a:srgbClr val="CC6238"/>
              </a:solidFill>
            </a:endParaRPr>
          </a:p>
        </p:txBody>
      </p:sp>
      <p:sp>
        <p:nvSpPr>
          <p:cNvPr id="3" name="Footer Placeholder 2">
            <a:extLst>
              <a:ext uri="{FF2B5EF4-FFF2-40B4-BE49-F238E27FC236}">
                <a16:creationId xmlns:a16="http://schemas.microsoft.com/office/drawing/2014/main" xmlns="" id="{85A65C5B-6FD7-49F2-B041-AD6EF8DA8756}"/>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792805BB-C25F-492B-8337-1C466BC328F0}"/>
              </a:ext>
            </a:extLst>
          </p:cNvPr>
          <p:cNvSpPr>
            <a:spLocks noGrp="1"/>
          </p:cNvSpPr>
          <p:nvPr>
            <p:ph type="sldNum" sz="quarter" idx="12"/>
          </p:nvPr>
        </p:nvSpPr>
        <p:spPr/>
        <p:txBody>
          <a:bodyPr/>
          <a:lstStyle/>
          <a:p>
            <a:pPr>
              <a:defRPr/>
            </a:pPr>
            <a:fld id="{67D9F713-1B6E-48F3-B2D6-B8379A903733}" type="slidenum">
              <a:rPr lang="en-US" smtClean="0"/>
              <a:pPr>
                <a:defRPr/>
              </a:pPr>
              <a:t>15</a:t>
            </a:fld>
            <a:endParaRPr lang="en-US"/>
          </a:p>
        </p:txBody>
      </p:sp>
      <p:sp>
        <p:nvSpPr>
          <p:cNvPr id="5" name="Content Placeholder 4">
            <a:extLst>
              <a:ext uri="{FF2B5EF4-FFF2-40B4-BE49-F238E27FC236}">
                <a16:creationId xmlns:a16="http://schemas.microsoft.com/office/drawing/2014/main" xmlns="" id="{32E14C73-2628-42DF-9370-2E1C2726AA92}"/>
              </a:ext>
            </a:extLst>
          </p:cNvPr>
          <p:cNvSpPr>
            <a:spLocks noGrp="1"/>
          </p:cNvSpPr>
          <p:nvPr>
            <p:ph sz="quarter" idx="1"/>
          </p:nvPr>
        </p:nvSpPr>
        <p:spPr>
          <a:xfrm>
            <a:off x="415689" y="1826407"/>
            <a:ext cx="8503920" cy="4572000"/>
          </a:xfrm>
        </p:spPr>
        <p:txBody>
          <a:bodyPr>
            <a:normAutofit fontScale="92500" lnSpcReduction="20000"/>
          </a:bodyPr>
          <a:lstStyle/>
          <a:p>
            <a:r>
              <a:rPr lang="en-GB" sz="2600" dirty="0"/>
              <a:t>Upstream - General Internet Search</a:t>
            </a:r>
          </a:p>
          <a:p>
            <a:endParaRPr lang="en-GB" sz="2600" dirty="0"/>
          </a:p>
          <a:p>
            <a:r>
              <a:rPr lang="en-GB" sz="2600" dirty="0"/>
              <a:t>Downstream – shopping comparison aggregators.</a:t>
            </a:r>
          </a:p>
          <a:p>
            <a:pPr lvl="1"/>
            <a:r>
              <a:rPr lang="en-GB" sz="2400" dirty="0"/>
              <a:t>Market does not include brick and mortar, nor other search engines. </a:t>
            </a:r>
          </a:p>
          <a:p>
            <a:pPr lvl="1"/>
            <a:r>
              <a:rPr lang="en-GB" sz="2400" dirty="0"/>
              <a:t>Likely defined with reference to the platform. </a:t>
            </a:r>
          </a:p>
          <a:p>
            <a:pPr lvl="1"/>
            <a:endParaRPr lang="en-GB" sz="2600" dirty="0"/>
          </a:p>
          <a:p>
            <a:r>
              <a:rPr lang="en-GB" sz="2600" dirty="0"/>
              <a:t>One market or two? Leveraging theory or single vertically integrated product?</a:t>
            </a:r>
          </a:p>
          <a:p>
            <a:endParaRPr lang="en-GB" sz="2600" dirty="0"/>
          </a:p>
          <a:p>
            <a:r>
              <a:rPr lang="en-GB" sz="2600" dirty="0"/>
              <a:t>Insignificance of ‘comparison shopping services’</a:t>
            </a:r>
          </a:p>
          <a:p>
            <a:pPr lvl="1"/>
            <a:r>
              <a:rPr lang="en-GB" dirty="0"/>
              <a:t>Google Shopping, </a:t>
            </a:r>
            <a:r>
              <a:rPr lang="en-GB" dirty="0" err="1"/>
              <a:t>Shopzilla</a:t>
            </a:r>
            <a:r>
              <a:rPr lang="en-GB" dirty="0"/>
              <a:t>, PriceGrabber, Amazon Product Ads, eBay Commerce Network, Become, </a:t>
            </a:r>
            <a:r>
              <a:rPr lang="en-GB" dirty="0" err="1"/>
              <a:t>Nextag</a:t>
            </a:r>
            <a:r>
              <a:rPr lang="en-GB" dirty="0"/>
              <a:t>, Bing Product Ads </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98965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D7CBF-0C2A-4EB2-BF6B-37B7ED9227C4}"/>
              </a:ext>
            </a:extLst>
          </p:cNvPr>
          <p:cNvSpPr>
            <a:spLocks noGrp="1"/>
          </p:cNvSpPr>
          <p:nvPr>
            <p:ph type="title"/>
          </p:nvPr>
        </p:nvSpPr>
        <p:spPr/>
        <p:txBody>
          <a:bodyPr/>
          <a:lstStyle/>
          <a:p>
            <a:r>
              <a:rPr lang="en-US" dirty="0">
                <a:solidFill>
                  <a:srgbClr val="CC6238"/>
                </a:solidFill>
              </a:rPr>
              <a:t>Market power </a:t>
            </a:r>
          </a:p>
        </p:txBody>
      </p:sp>
      <p:sp>
        <p:nvSpPr>
          <p:cNvPr id="3" name="Footer Placeholder 2">
            <a:extLst>
              <a:ext uri="{FF2B5EF4-FFF2-40B4-BE49-F238E27FC236}">
                <a16:creationId xmlns:a16="http://schemas.microsoft.com/office/drawing/2014/main" xmlns="" id="{BFAE8105-027C-43C9-93B7-68C85B1EF560}"/>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259BD428-E7F2-485B-94A0-83C259158A97}"/>
              </a:ext>
            </a:extLst>
          </p:cNvPr>
          <p:cNvSpPr>
            <a:spLocks noGrp="1"/>
          </p:cNvSpPr>
          <p:nvPr>
            <p:ph type="sldNum" sz="quarter" idx="12"/>
          </p:nvPr>
        </p:nvSpPr>
        <p:spPr/>
        <p:txBody>
          <a:bodyPr/>
          <a:lstStyle/>
          <a:p>
            <a:pPr>
              <a:defRPr/>
            </a:pPr>
            <a:fld id="{67D9F713-1B6E-48F3-B2D6-B8379A903733}" type="slidenum">
              <a:rPr lang="en-US" smtClean="0"/>
              <a:pPr>
                <a:defRPr/>
              </a:pPr>
              <a:t>16</a:t>
            </a:fld>
            <a:endParaRPr lang="en-US"/>
          </a:p>
        </p:txBody>
      </p:sp>
      <p:sp>
        <p:nvSpPr>
          <p:cNvPr id="5" name="Content Placeholder 4">
            <a:extLst>
              <a:ext uri="{FF2B5EF4-FFF2-40B4-BE49-F238E27FC236}">
                <a16:creationId xmlns:a16="http://schemas.microsoft.com/office/drawing/2014/main" xmlns="" id="{ED85CDF5-D48E-4851-AD72-3181F143CF39}"/>
              </a:ext>
            </a:extLst>
          </p:cNvPr>
          <p:cNvSpPr>
            <a:spLocks noGrp="1"/>
          </p:cNvSpPr>
          <p:nvPr>
            <p:ph sz="quarter" idx="1"/>
          </p:nvPr>
        </p:nvSpPr>
        <p:spPr>
          <a:xfrm>
            <a:off x="179512" y="1641160"/>
            <a:ext cx="8662736" cy="4572000"/>
          </a:xfrm>
        </p:spPr>
        <p:txBody>
          <a:bodyPr/>
          <a:lstStyle/>
          <a:p>
            <a:r>
              <a:rPr lang="en-GB" sz="2400" dirty="0"/>
              <a:t>Google: ‘people have more choice than ever before” </a:t>
            </a:r>
          </a:p>
          <a:p>
            <a:r>
              <a:rPr lang="en-GB" sz="2400" dirty="0"/>
              <a:t>Commission: ‘Google dominates each national market for search’ </a:t>
            </a:r>
          </a:p>
          <a:p>
            <a:pPr lvl="1"/>
            <a:r>
              <a:rPr lang="en-GB" dirty="0">
                <a:solidFill>
                  <a:srgbClr val="CC3300"/>
                </a:solidFill>
              </a:rPr>
              <a:t>High barriers to entry. </a:t>
            </a:r>
          </a:p>
          <a:p>
            <a:pPr marL="274320" lvl="1" indent="0">
              <a:buNone/>
            </a:pPr>
            <a:endParaRPr lang="en-GB" dirty="0">
              <a:solidFill>
                <a:schemeClr val="tx1"/>
              </a:solidFill>
            </a:endParaRPr>
          </a:p>
          <a:p>
            <a:pPr marL="274320" lvl="1" indent="0">
              <a:buNone/>
            </a:pPr>
            <a:endParaRPr lang="en-GB" dirty="0">
              <a:solidFill>
                <a:schemeClr val="tx1"/>
              </a:solidFill>
            </a:endParaRPr>
          </a:p>
          <a:p>
            <a:pPr marL="274320" lvl="1" indent="0">
              <a:buNone/>
            </a:pPr>
            <a:endParaRPr lang="en-GB" dirty="0">
              <a:solidFill>
                <a:schemeClr val="tx1"/>
              </a:solidFill>
            </a:endParaRPr>
          </a:p>
          <a:p>
            <a:pPr marL="274320" lvl="1" indent="0">
              <a:buNone/>
            </a:pPr>
            <a:r>
              <a:rPr lang="en-GB" sz="2400" dirty="0">
                <a:solidFill>
                  <a:schemeClr val="tx1"/>
                </a:solidFill>
              </a:rPr>
              <a:t>Network effects – </a:t>
            </a:r>
          </a:p>
          <a:p>
            <a:pPr lvl="1"/>
            <a:r>
              <a:rPr lang="en-GB" dirty="0">
                <a:solidFill>
                  <a:srgbClr val="CC3300"/>
                </a:solidFill>
              </a:rPr>
              <a:t>Direct network effects - More users, better results  </a:t>
            </a:r>
          </a:p>
          <a:p>
            <a:pPr lvl="1"/>
            <a:r>
              <a:rPr lang="en-GB" dirty="0">
                <a:solidFill>
                  <a:srgbClr val="CC3300"/>
                </a:solidFill>
              </a:rPr>
              <a:t>Indirect network effects - more users, more advertising income.</a:t>
            </a:r>
          </a:p>
          <a:p>
            <a:pPr lvl="1"/>
            <a:endParaRPr lang="en-GB" dirty="0">
              <a:solidFill>
                <a:srgbClr val="CC3300"/>
              </a:solidFill>
            </a:endParaRPr>
          </a:p>
          <a:p>
            <a:endParaRPr lang="en-US" dirty="0"/>
          </a:p>
        </p:txBody>
      </p:sp>
      <p:pic>
        <p:nvPicPr>
          <p:cNvPr id="6" name="Picture 5">
            <a:extLst>
              <a:ext uri="{FF2B5EF4-FFF2-40B4-BE49-F238E27FC236}">
                <a16:creationId xmlns:a16="http://schemas.microsoft.com/office/drawing/2014/main" xmlns="" id="{685AC96B-E58B-45BD-9DC6-D6405C6AA55E}"/>
              </a:ext>
            </a:extLst>
          </p:cNvPr>
          <p:cNvPicPr>
            <a:picLocks noChangeAspect="1"/>
          </p:cNvPicPr>
          <p:nvPr/>
        </p:nvPicPr>
        <p:blipFill>
          <a:blip r:embed="rId3"/>
          <a:stretch>
            <a:fillRect/>
          </a:stretch>
        </p:blipFill>
        <p:spPr>
          <a:xfrm>
            <a:off x="4361688" y="2646265"/>
            <a:ext cx="4289385" cy="2105869"/>
          </a:xfrm>
          <a:prstGeom prst="rect">
            <a:avLst/>
          </a:prstGeom>
        </p:spPr>
      </p:pic>
    </p:spTree>
    <p:extLst>
      <p:ext uri="{BB962C8B-B14F-4D97-AF65-F5344CB8AC3E}">
        <p14:creationId xmlns:p14="http://schemas.microsoft.com/office/powerpoint/2010/main" val="58576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DCBDF-0F21-4CE9-92A0-8CC77FFB7316}"/>
              </a:ext>
            </a:extLst>
          </p:cNvPr>
          <p:cNvSpPr>
            <a:spLocks noGrp="1"/>
          </p:cNvSpPr>
          <p:nvPr>
            <p:ph type="title"/>
          </p:nvPr>
        </p:nvSpPr>
        <p:spPr/>
        <p:txBody>
          <a:bodyPr/>
          <a:lstStyle/>
          <a:p>
            <a:r>
              <a:rPr lang="en-GB" dirty="0">
                <a:solidFill>
                  <a:srgbClr val="CC6238"/>
                </a:solidFill>
              </a:rPr>
              <a:t>Network effects</a:t>
            </a:r>
            <a:endParaRPr lang="en-US" dirty="0">
              <a:solidFill>
                <a:srgbClr val="CC6238"/>
              </a:solidFill>
            </a:endParaRPr>
          </a:p>
        </p:txBody>
      </p:sp>
      <p:sp>
        <p:nvSpPr>
          <p:cNvPr id="3" name="Footer Placeholder 2">
            <a:extLst>
              <a:ext uri="{FF2B5EF4-FFF2-40B4-BE49-F238E27FC236}">
                <a16:creationId xmlns:a16="http://schemas.microsoft.com/office/drawing/2014/main" xmlns="" id="{998DF071-64C0-4D25-A72D-59CF876B07C3}"/>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834389E2-3E91-40DD-93B3-2628F495EC2E}"/>
              </a:ext>
            </a:extLst>
          </p:cNvPr>
          <p:cNvSpPr>
            <a:spLocks noGrp="1"/>
          </p:cNvSpPr>
          <p:nvPr>
            <p:ph type="sldNum" sz="quarter" idx="12"/>
          </p:nvPr>
        </p:nvSpPr>
        <p:spPr/>
        <p:txBody>
          <a:bodyPr/>
          <a:lstStyle/>
          <a:p>
            <a:pPr>
              <a:defRPr/>
            </a:pPr>
            <a:fld id="{67D9F713-1B6E-48F3-B2D6-B8379A903733}" type="slidenum">
              <a:rPr lang="en-US" smtClean="0"/>
              <a:pPr>
                <a:defRPr/>
              </a:pPr>
              <a:t>17</a:t>
            </a:fld>
            <a:endParaRPr lang="en-US"/>
          </a:p>
        </p:txBody>
      </p:sp>
      <p:sp>
        <p:nvSpPr>
          <p:cNvPr id="5" name="Content Placeholder 4">
            <a:extLst>
              <a:ext uri="{FF2B5EF4-FFF2-40B4-BE49-F238E27FC236}">
                <a16:creationId xmlns:a16="http://schemas.microsoft.com/office/drawing/2014/main" xmlns="" id="{E93BF649-9DB3-4A03-BCB8-C6C70EF3F446}"/>
              </a:ext>
            </a:extLst>
          </p:cNvPr>
          <p:cNvSpPr>
            <a:spLocks noGrp="1"/>
          </p:cNvSpPr>
          <p:nvPr>
            <p:ph sz="quarter" idx="1"/>
          </p:nvPr>
        </p:nvSpPr>
        <p:spPr>
          <a:xfrm>
            <a:off x="343698" y="1556792"/>
            <a:ext cx="8503920" cy="4572000"/>
          </a:xfrm>
        </p:spPr>
        <p:txBody>
          <a:bodyPr>
            <a:normAutofit fontScale="92500" lnSpcReduction="10000"/>
          </a:bodyPr>
          <a:lstStyle/>
          <a:p>
            <a:r>
              <a:rPr lang="en-US" dirty="0"/>
              <a:t>Trial-and-Error - </a:t>
            </a:r>
            <a:r>
              <a:rPr lang="en-GB" dirty="0"/>
              <a:t>the scale of search inquiries processed by the search engine.</a:t>
            </a:r>
          </a:p>
          <a:p>
            <a:pPr marL="274320" lvl="1" indent="0">
              <a:buNone/>
            </a:pPr>
            <a:r>
              <a:rPr lang="en-GB" dirty="0"/>
              <a:t>‘The accumulation of data can lead to significant improvements of data-driven services which in turns can attract more users, leading to even more data that can be collected. This “positive feedback makes the strong get stronger and the weak get weaker, leading to extreme outcomes” (Shapiro and Varian, 1999).’ (OECD)</a:t>
            </a:r>
          </a:p>
          <a:p>
            <a:r>
              <a:rPr lang="en-GB" dirty="0"/>
              <a:t>Scope of Data</a:t>
            </a:r>
          </a:p>
          <a:p>
            <a:r>
              <a:rPr lang="en-GB" dirty="0"/>
              <a:t>Spill-overs and Snowball Effect</a:t>
            </a:r>
          </a:p>
          <a:p>
            <a:pPr marL="274320" lvl="1" indent="0">
              <a:buNone/>
            </a:pPr>
            <a:r>
              <a:rPr lang="en-GB" dirty="0"/>
              <a:t>‘The reuse of data generates huge returns to scale and scope which lead to positive feedback loops in favour of the business on one side of the market, which in turn reinforces success in the other side(s) of the market.’ (OECD)</a:t>
            </a:r>
            <a:endParaRPr lang="en-US" dirty="0"/>
          </a:p>
        </p:txBody>
      </p:sp>
    </p:spTree>
    <p:extLst>
      <p:ext uri="{BB962C8B-B14F-4D97-AF65-F5344CB8AC3E}">
        <p14:creationId xmlns:p14="http://schemas.microsoft.com/office/powerpoint/2010/main" val="301958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08B21-4D36-4166-A050-F8D9410A191E}"/>
              </a:ext>
            </a:extLst>
          </p:cNvPr>
          <p:cNvSpPr>
            <a:spLocks noGrp="1"/>
          </p:cNvSpPr>
          <p:nvPr>
            <p:ph type="title"/>
          </p:nvPr>
        </p:nvSpPr>
        <p:spPr/>
        <p:txBody>
          <a:bodyPr/>
          <a:lstStyle/>
          <a:p>
            <a:r>
              <a:rPr lang="en-GB" dirty="0">
                <a:solidFill>
                  <a:srgbClr val="CC6238"/>
                </a:solidFill>
              </a:rPr>
              <a:t>Google – Theory of harm</a:t>
            </a:r>
            <a:endParaRPr lang="en-US" dirty="0">
              <a:solidFill>
                <a:srgbClr val="CC6238"/>
              </a:solidFill>
            </a:endParaRPr>
          </a:p>
        </p:txBody>
      </p:sp>
      <p:sp>
        <p:nvSpPr>
          <p:cNvPr id="3" name="Footer Placeholder 2">
            <a:extLst>
              <a:ext uri="{FF2B5EF4-FFF2-40B4-BE49-F238E27FC236}">
                <a16:creationId xmlns:a16="http://schemas.microsoft.com/office/drawing/2014/main" xmlns="" id="{ABF183AD-7A83-432F-999E-6EAF4B859042}"/>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51A9DB16-1065-4DF7-B8E0-34F8FA7FF5A0}"/>
              </a:ext>
            </a:extLst>
          </p:cNvPr>
          <p:cNvSpPr>
            <a:spLocks noGrp="1"/>
          </p:cNvSpPr>
          <p:nvPr>
            <p:ph type="sldNum" sz="quarter" idx="12"/>
          </p:nvPr>
        </p:nvSpPr>
        <p:spPr/>
        <p:txBody>
          <a:bodyPr/>
          <a:lstStyle/>
          <a:p>
            <a:pPr>
              <a:defRPr/>
            </a:pPr>
            <a:fld id="{67D9F713-1B6E-48F3-B2D6-B8379A903733}" type="slidenum">
              <a:rPr lang="en-US" smtClean="0"/>
              <a:pPr>
                <a:defRPr/>
              </a:pPr>
              <a:t>18</a:t>
            </a:fld>
            <a:endParaRPr lang="en-US"/>
          </a:p>
        </p:txBody>
      </p:sp>
      <p:sp>
        <p:nvSpPr>
          <p:cNvPr id="5" name="Content Placeholder 4">
            <a:extLst>
              <a:ext uri="{FF2B5EF4-FFF2-40B4-BE49-F238E27FC236}">
                <a16:creationId xmlns:a16="http://schemas.microsoft.com/office/drawing/2014/main" xmlns="" id="{0DD52069-7F8D-4F0E-BE6A-BE93FC397B0F}"/>
              </a:ext>
            </a:extLst>
          </p:cNvPr>
          <p:cNvSpPr>
            <a:spLocks noGrp="1"/>
          </p:cNvSpPr>
          <p:nvPr>
            <p:ph sz="quarter" idx="1"/>
          </p:nvPr>
        </p:nvSpPr>
        <p:spPr>
          <a:xfrm>
            <a:off x="566928" y="1838848"/>
            <a:ext cx="8503920" cy="4572000"/>
          </a:xfrm>
        </p:spPr>
        <p:txBody>
          <a:bodyPr>
            <a:normAutofit/>
          </a:bodyPr>
          <a:lstStyle/>
          <a:p>
            <a:r>
              <a:rPr lang="en-GB" sz="2400" dirty="0"/>
              <a:t>Reduce competition downstream.</a:t>
            </a:r>
          </a:p>
          <a:p>
            <a:r>
              <a:rPr lang="en-GB" sz="2400" dirty="0"/>
              <a:t>Push out as efficient competitors.</a:t>
            </a:r>
          </a:p>
          <a:p>
            <a:r>
              <a:rPr lang="en-GB" sz="2400" dirty="0"/>
              <a:t>Ability to switch does not equal incentive to switch.</a:t>
            </a:r>
          </a:p>
          <a:p>
            <a:pPr lvl="1"/>
            <a:r>
              <a:rPr lang="en-GB" sz="2400" dirty="0"/>
              <a:t>Consider impulse purchase as analogy – despite no formal lock-in, de facto power. </a:t>
            </a:r>
          </a:p>
          <a:p>
            <a:r>
              <a:rPr lang="en-GB" sz="2400" dirty="0"/>
              <a:t>Do customers multi-home? Do they care?</a:t>
            </a:r>
          </a:p>
          <a:p>
            <a:r>
              <a:rPr lang="en-GB" sz="2400" dirty="0"/>
              <a:t>If customers do not care, should we care?</a:t>
            </a:r>
          </a:p>
          <a:p>
            <a:pPr marL="0" indent="0">
              <a:buNone/>
            </a:pPr>
            <a:endParaRPr lang="en-GB" sz="2400" dirty="0"/>
          </a:p>
          <a:p>
            <a:pPr marL="0" indent="0">
              <a:buNone/>
            </a:pPr>
            <a:r>
              <a:rPr lang="en-GB" sz="2400" dirty="0"/>
              <a:t>‘Competitors may be a click away, but competition isn’t.’ (Comment by Andreas </a:t>
            </a:r>
            <a:r>
              <a:rPr lang="en-GB" sz="2400" dirty="0" err="1"/>
              <a:t>Mundt</a:t>
            </a:r>
            <a:r>
              <a:rPr lang="en-GB" sz="2400" dirty="0"/>
              <a:t>)</a:t>
            </a:r>
            <a:endParaRPr lang="en-US" sz="2400" dirty="0"/>
          </a:p>
        </p:txBody>
      </p:sp>
    </p:spTree>
    <p:extLst>
      <p:ext uri="{BB962C8B-B14F-4D97-AF65-F5344CB8AC3E}">
        <p14:creationId xmlns:p14="http://schemas.microsoft.com/office/powerpoint/2010/main" val="1842703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CBA66-8359-4A9D-AE6C-6BABAD5A86F4}"/>
              </a:ext>
            </a:extLst>
          </p:cNvPr>
          <p:cNvSpPr>
            <a:spLocks noGrp="1"/>
          </p:cNvSpPr>
          <p:nvPr>
            <p:ph type="title"/>
          </p:nvPr>
        </p:nvSpPr>
        <p:spPr>
          <a:xfrm>
            <a:off x="301752" y="330691"/>
            <a:ext cx="8534400" cy="636330"/>
          </a:xfrm>
        </p:spPr>
        <p:txBody>
          <a:bodyPr>
            <a:normAutofit/>
          </a:bodyPr>
          <a:lstStyle/>
          <a:p>
            <a:r>
              <a:rPr lang="en-GB" dirty="0">
                <a:solidFill>
                  <a:srgbClr val="CC6238"/>
                </a:solidFill>
              </a:rPr>
              <a:t>Abuse</a:t>
            </a:r>
            <a:endParaRPr lang="en-US" dirty="0">
              <a:solidFill>
                <a:srgbClr val="CC6238"/>
              </a:solidFill>
            </a:endParaRPr>
          </a:p>
        </p:txBody>
      </p:sp>
      <p:sp>
        <p:nvSpPr>
          <p:cNvPr id="3" name="Footer Placeholder 2">
            <a:extLst>
              <a:ext uri="{FF2B5EF4-FFF2-40B4-BE49-F238E27FC236}">
                <a16:creationId xmlns:a16="http://schemas.microsoft.com/office/drawing/2014/main" xmlns="" id="{79270E4B-E11C-472A-9B5F-ECF2F2CCE398}"/>
              </a:ext>
            </a:extLst>
          </p:cNvPr>
          <p:cNvSpPr>
            <a:spLocks noGrp="1"/>
          </p:cNvSpPr>
          <p:nvPr>
            <p:ph type="ftr" sz="quarter" idx="11"/>
          </p:nvPr>
        </p:nvSpPr>
        <p:spPr/>
        <p:txBody>
          <a:bodyPr/>
          <a:lstStyle/>
          <a:p>
            <a:pPr>
              <a:defRPr/>
            </a:pPr>
            <a:r>
              <a:rPr lang="en-US" dirty="0"/>
              <a:t>Ariel Ezrachi, Oxford </a:t>
            </a:r>
            <a:r>
              <a:rPr lang="en-US" dirty="0" err="1"/>
              <a:t>CCLP</a:t>
            </a:r>
            <a:endParaRPr lang="en-US" dirty="0"/>
          </a:p>
        </p:txBody>
      </p:sp>
      <p:sp>
        <p:nvSpPr>
          <p:cNvPr id="4" name="Slide Number Placeholder 3">
            <a:extLst>
              <a:ext uri="{FF2B5EF4-FFF2-40B4-BE49-F238E27FC236}">
                <a16:creationId xmlns:a16="http://schemas.microsoft.com/office/drawing/2014/main" xmlns="" id="{D5313E2E-75D9-4AD4-9DAF-9901F41AEB9D}"/>
              </a:ext>
            </a:extLst>
          </p:cNvPr>
          <p:cNvSpPr>
            <a:spLocks noGrp="1"/>
          </p:cNvSpPr>
          <p:nvPr>
            <p:ph type="sldNum" sz="quarter" idx="12"/>
          </p:nvPr>
        </p:nvSpPr>
        <p:spPr/>
        <p:txBody>
          <a:bodyPr/>
          <a:lstStyle/>
          <a:p>
            <a:pPr>
              <a:defRPr/>
            </a:pPr>
            <a:fld id="{67D9F713-1B6E-48F3-B2D6-B8379A903733}" type="slidenum">
              <a:rPr lang="en-US" smtClean="0"/>
              <a:pPr>
                <a:defRPr/>
              </a:pPr>
              <a:t>19</a:t>
            </a:fld>
            <a:endParaRPr lang="en-US"/>
          </a:p>
        </p:txBody>
      </p:sp>
      <p:sp>
        <p:nvSpPr>
          <p:cNvPr id="5" name="Content Placeholder 4">
            <a:extLst>
              <a:ext uri="{FF2B5EF4-FFF2-40B4-BE49-F238E27FC236}">
                <a16:creationId xmlns:a16="http://schemas.microsoft.com/office/drawing/2014/main" xmlns="" id="{DADEDB1E-878C-4435-8286-DC4E70C2B332}"/>
              </a:ext>
            </a:extLst>
          </p:cNvPr>
          <p:cNvSpPr>
            <a:spLocks noGrp="1"/>
          </p:cNvSpPr>
          <p:nvPr>
            <p:ph sz="quarter" idx="1"/>
          </p:nvPr>
        </p:nvSpPr>
        <p:spPr>
          <a:xfrm>
            <a:off x="301752" y="1527048"/>
            <a:ext cx="8446712" cy="4998296"/>
          </a:xfrm>
        </p:spPr>
        <p:txBody>
          <a:bodyPr>
            <a:normAutofit/>
          </a:bodyPr>
          <a:lstStyle/>
          <a:p>
            <a:r>
              <a:rPr lang="en-GB" sz="2400" dirty="0"/>
              <a:t>Exclusionary, rather than exploitative.</a:t>
            </a:r>
          </a:p>
          <a:p>
            <a:r>
              <a:rPr lang="en-GB" sz="2400" dirty="0"/>
              <a:t>Vertically integrated company cannot favour its own downstream services. </a:t>
            </a:r>
          </a:p>
          <a:p>
            <a:r>
              <a:rPr lang="en-GB" sz="2400" dirty="0"/>
              <a:t>No requirement for indispensability of platform [?]</a:t>
            </a:r>
          </a:p>
          <a:p>
            <a:r>
              <a:rPr lang="en-GB" sz="2400" dirty="0"/>
              <a:t>What might be the impact on vertically integrated companies?  </a:t>
            </a:r>
          </a:p>
          <a:p>
            <a:r>
              <a:rPr lang="en-GB" sz="2400" dirty="0"/>
              <a:t>Objective justification? </a:t>
            </a:r>
          </a:p>
          <a:p>
            <a:pPr marL="0" indent="0">
              <a:buNone/>
            </a:pPr>
            <a:r>
              <a:rPr lang="en-GB" sz="2400" dirty="0"/>
              <a:t>    Can this be viewed as </a:t>
            </a:r>
          </a:p>
          <a:p>
            <a:pPr marL="0" indent="0">
              <a:buNone/>
            </a:pPr>
            <a:r>
              <a:rPr lang="en-GB" sz="2400" dirty="0"/>
              <a:t>    product improvement? </a:t>
            </a:r>
          </a:p>
          <a:p>
            <a:pPr marL="0" indent="0">
              <a:buNone/>
            </a:pPr>
            <a:r>
              <a:rPr lang="en-GB" sz="2400" dirty="0"/>
              <a:t>    Direct access to comparison results? </a:t>
            </a:r>
          </a:p>
          <a:p>
            <a:pPr marL="0" indent="0">
              <a:buNone/>
            </a:pPr>
            <a:r>
              <a:rPr lang="en-GB" sz="2400" dirty="0"/>
              <a:t>    Balancing exercise?...</a:t>
            </a:r>
            <a:endParaRPr lang="en-US" sz="2400" dirty="0"/>
          </a:p>
        </p:txBody>
      </p:sp>
      <p:pic>
        <p:nvPicPr>
          <p:cNvPr id="6" name="Picture 5">
            <a:extLst>
              <a:ext uri="{FF2B5EF4-FFF2-40B4-BE49-F238E27FC236}">
                <a16:creationId xmlns:a16="http://schemas.microsoft.com/office/drawing/2014/main" xmlns="" id="{2D1B5FE3-5158-4C5E-9F10-2DA32A4534B9}"/>
              </a:ext>
            </a:extLst>
          </p:cNvPr>
          <p:cNvPicPr>
            <a:picLocks noChangeAspect="1"/>
          </p:cNvPicPr>
          <p:nvPr/>
        </p:nvPicPr>
        <p:blipFill>
          <a:blip r:embed="rId3"/>
          <a:stretch>
            <a:fillRect/>
          </a:stretch>
        </p:blipFill>
        <p:spPr>
          <a:xfrm>
            <a:off x="5076056" y="3813048"/>
            <a:ext cx="3256040" cy="1529579"/>
          </a:xfrm>
          <a:prstGeom prst="rect">
            <a:avLst/>
          </a:prstGeom>
        </p:spPr>
      </p:pic>
    </p:spTree>
    <p:extLst>
      <p:ext uri="{BB962C8B-B14F-4D97-AF65-F5344CB8AC3E}">
        <p14:creationId xmlns:p14="http://schemas.microsoft.com/office/powerpoint/2010/main" val="368749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685800"/>
          </a:xfrm>
        </p:spPr>
        <p:txBody>
          <a:bodyPr>
            <a:normAutofit/>
          </a:bodyPr>
          <a:lstStyle/>
          <a:p>
            <a:r>
              <a:rPr lang="en-GB" dirty="0">
                <a:solidFill>
                  <a:srgbClr val="CC6238"/>
                </a:solidFill>
              </a:rPr>
              <a:t>The Dynamics of Competition</a:t>
            </a:r>
          </a:p>
        </p:txBody>
      </p:sp>
      <p:sp>
        <p:nvSpPr>
          <p:cNvPr id="3" name="Content Placeholder 2"/>
          <p:cNvSpPr>
            <a:spLocks noGrp="1"/>
          </p:cNvSpPr>
          <p:nvPr>
            <p:ph sz="quarter" idx="1"/>
          </p:nvPr>
        </p:nvSpPr>
        <p:spPr>
          <a:xfrm>
            <a:off x="609600" y="1524000"/>
            <a:ext cx="8481822" cy="4470273"/>
          </a:xfrm>
        </p:spPr>
        <p:txBody>
          <a:bodyPr>
            <a:normAutofit/>
          </a:bodyPr>
          <a:lstStyle/>
          <a:p>
            <a:pPr marL="0" indent="0">
              <a:buNone/>
            </a:pPr>
            <a:endParaRPr lang="en-GB" dirty="0"/>
          </a:p>
          <a:p>
            <a:pPr marL="0" indent="0">
              <a:buNone/>
            </a:pPr>
            <a:r>
              <a:rPr lang="en-GB" i="1" dirty="0">
                <a:solidFill>
                  <a:schemeClr val="accent1">
                    <a:lumMod val="75000"/>
                  </a:schemeClr>
                </a:solidFill>
              </a:rPr>
              <a:t>The Promise </a:t>
            </a:r>
            <a:r>
              <a:rPr lang="en-GB" dirty="0"/>
              <a:t>of the Algorithm-Driven Economy</a:t>
            </a:r>
          </a:p>
          <a:p>
            <a:pPr marL="0" indent="0">
              <a:buNone/>
            </a:pPr>
            <a:endParaRPr lang="en-GB" sz="800" dirty="0"/>
          </a:p>
          <a:p>
            <a:pPr lvl="1"/>
            <a:r>
              <a:rPr lang="en-GB" dirty="0">
                <a:solidFill>
                  <a:schemeClr val="tx1">
                    <a:lumMod val="95000"/>
                    <a:lumOff val="5000"/>
                  </a:schemeClr>
                </a:solidFill>
              </a:rPr>
              <a:t>Transparency and flow of information</a:t>
            </a:r>
          </a:p>
          <a:p>
            <a:pPr lvl="1"/>
            <a:r>
              <a:rPr lang="en-US" dirty="0">
                <a:solidFill>
                  <a:schemeClr val="tx1">
                    <a:lumMod val="95000"/>
                    <a:lumOff val="5000"/>
                  </a:schemeClr>
                </a:solidFill>
              </a:rPr>
              <a:t>Lower Search Costs</a:t>
            </a:r>
            <a:endParaRPr lang="en-GB" dirty="0">
              <a:solidFill>
                <a:schemeClr val="tx1">
                  <a:lumMod val="95000"/>
                  <a:lumOff val="5000"/>
                </a:schemeClr>
              </a:solidFill>
            </a:endParaRPr>
          </a:p>
          <a:p>
            <a:pPr lvl="1"/>
            <a:r>
              <a:rPr lang="en-GB" dirty="0">
                <a:solidFill>
                  <a:schemeClr val="tx1">
                    <a:lumMod val="95000"/>
                    <a:lumOff val="5000"/>
                  </a:schemeClr>
                </a:solidFill>
              </a:rPr>
              <a:t>Dynamic competition</a:t>
            </a:r>
          </a:p>
          <a:p>
            <a:pPr lvl="1"/>
            <a:r>
              <a:rPr lang="en-GB" dirty="0">
                <a:solidFill>
                  <a:schemeClr val="tx1">
                    <a:lumMod val="95000"/>
                    <a:lumOff val="5000"/>
                  </a:schemeClr>
                </a:solidFill>
              </a:rPr>
              <a:t>Entry and Expansion</a:t>
            </a:r>
          </a:p>
          <a:p>
            <a:pPr lvl="1"/>
            <a:r>
              <a:rPr lang="en-GB" dirty="0">
                <a:solidFill>
                  <a:schemeClr val="tx1">
                    <a:lumMod val="95000"/>
                    <a:lumOff val="5000"/>
                  </a:schemeClr>
                </a:solidFill>
              </a:rPr>
              <a:t>Dynamic pricing</a:t>
            </a:r>
          </a:p>
          <a:p>
            <a:pPr lvl="1"/>
            <a:r>
              <a:rPr lang="en-GB" dirty="0">
                <a:solidFill>
                  <a:schemeClr val="tx1">
                    <a:lumMod val="95000"/>
                    <a:lumOff val="5000"/>
                  </a:schemeClr>
                </a:solidFill>
              </a:rPr>
              <a:t>Disruption and Efficiencies</a:t>
            </a:r>
          </a:p>
          <a:p>
            <a:pPr lvl="1"/>
            <a:endParaRPr lang="en-GB" dirty="0">
              <a:solidFill>
                <a:schemeClr val="tx1">
                  <a:lumMod val="95000"/>
                  <a:lumOff val="5000"/>
                </a:schemeClr>
              </a:solidFill>
            </a:endParaRPr>
          </a:p>
          <a:p>
            <a:pPr lvl="1"/>
            <a:r>
              <a:rPr lang="en-US" dirty="0">
                <a:solidFill>
                  <a:schemeClr val="tx1">
                    <a:lumMod val="95000"/>
                    <a:lumOff val="5000"/>
                  </a:schemeClr>
                </a:solidFill>
              </a:rPr>
              <a:t>The Rise of Big Data and Big Analytics</a:t>
            </a:r>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307123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FB5DF-F5F2-439B-8067-F197FEDA2538}"/>
              </a:ext>
            </a:extLst>
          </p:cNvPr>
          <p:cNvSpPr>
            <a:spLocks noGrp="1"/>
          </p:cNvSpPr>
          <p:nvPr>
            <p:ph type="title"/>
          </p:nvPr>
        </p:nvSpPr>
        <p:spPr/>
        <p:txBody>
          <a:bodyPr/>
          <a:lstStyle/>
          <a:p>
            <a:r>
              <a:rPr lang="en-GB" dirty="0">
                <a:solidFill>
                  <a:srgbClr val="CC6238"/>
                </a:solidFill>
              </a:rPr>
              <a:t>Quality degradation</a:t>
            </a:r>
            <a:endParaRPr lang="en-US" dirty="0">
              <a:solidFill>
                <a:srgbClr val="CC6238"/>
              </a:solidFill>
            </a:endParaRPr>
          </a:p>
        </p:txBody>
      </p:sp>
      <p:sp>
        <p:nvSpPr>
          <p:cNvPr id="3" name="Footer Placeholder 2">
            <a:extLst>
              <a:ext uri="{FF2B5EF4-FFF2-40B4-BE49-F238E27FC236}">
                <a16:creationId xmlns:a16="http://schemas.microsoft.com/office/drawing/2014/main" xmlns="" id="{D4F98E9B-0870-4CD5-82A2-D45A0614184A}"/>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FC9DAE28-3A6D-47FF-972E-7DFE77108CEB}"/>
              </a:ext>
            </a:extLst>
          </p:cNvPr>
          <p:cNvSpPr>
            <a:spLocks noGrp="1"/>
          </p:cNvSpPr>
          <p:nvPr>
            <p:ph type="sldNum" sz="quarter" idx="12"/>
          </p:nvPr>
        </p:nvSpPr>
        <p:spPr/>
        <p:txBody>
          <a:bodyPr/>
          <a:lstStyle/>
          <a:p>
            <a:pPr>
              <a:defRPr/>
            </a:pPr>
            <a:fld id="{67D9F713-1B6E-48F3-B2D6-B8379A903733}" type="slidenum">
              <a:rPr lang="en-US" smtClean="0"/>
              <a:pPr>
                <a:defRPr/>
              </a:pPr>
              <a:t>20</a:t>
            </a:fld>
            <a:endParaRPr lang="en-US"/>
          </a:p>
        </p:txBody>
      </p:sp>
      <p:sp>
        <p:nvSpPr>
          <p:cNvPr id="5" name="Content Placeholder 4">
            <a:extLst>
              <a:ext uri="{FF2B5EF4-FFF2-40B4-BE49-F238E27FC236}">
                <a16:creationId xmlns:a16="http://schemas.microsoft.com/office/drawing/2014/main" xmlns="" id="{82CD2711-B1F1-4B61-BDF5-C1EB91102C30}"/>
              </a:ext>
            </a:extLst>
          </p:cNvPr>
          <p:cNvSpPr>
            <a:spLocks noGrp="1"/>
          </p:cNvSpPr>
          <p:nvPr>
            <p:ph sz="quarter" idx="1"/>
          </p:nvPr>
        </p:nvSpPr>
        <p:spPr>
          <a:xfrm>
            <a:off x="301752" y="1838848"/>
            <a:ext cx="8503920" cy="4572000"/>
          </a:xfrm>
        </p:spPr>
        <p:txBody>
          <a:bodyPr>
            <a:normAutofit/>
          </a:bodyPr>
          <a:lstStyle/>
          <a:p>
            <a:pPr marL="0" indent="0">
              <a:buNone/>
            </a:pPr>
            <a:r>
              <a:rPr lang="en-GB" sz="2400" dirty="0"/>
              <a:t>… not of organic search results, but of overall placement ... </a:t>
            </a:r>
          </a:p>
          <a:p>
            <a:pPr marL="0" indent="0">
              <a:buNone/>
            </a:pPr>
            <a:endParaRPr lang="en-GB" sz="2400" dirty="0"/>
          </a:p>
          <a:p>
            <a:pPr marL="0" indent="0">
              <a:buNone/>
            </a:pPr>
            <a:r>
              <a:rPr lang="en-GB" sz="2400" dirty="0"/>
              <a:t>‘Google's commercial product is not subject to the same algorithms as other comparison shopping service’ Users do not “necessarily see the most relevant comparison shopping results in response to their queries, and that incentives to innovate from rivals are lowered as they know that however good their product, they will not benefit from the same prominence as Google's product.” (SO press release)</a:t>
            </a:r>
          </a:p>
          <a:p>
            <a:endParaRPr lang="en-GB" dirty="0"/>
          </a:p>
          <a:p>
            <a:endParaRPr lang="en-US" dirty="0"/>
          </a:p>
        </p:txBody>
      </p:sp>
    </p:spTree>
    <p:extLst>
      <p:ext uri="{BB962C8B-B14F-4D97-AF65-F5344CB8AC3E}">
        <p14:creationId xmlns:p14="http://schemas.microsoft.com/office/powerpoint/2010/main" val="410081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FD6F2-8B4F-4CE2-A3E5-F1ED424D8EAC}"/>
              </a:ext>
            </a:extLst>
          </p:cNvPr>
          <p:cNvSpPr>
            <a:spLocks noGrp="1"/>
          </p:cNvSpPr>
          <p:nvPr>
            <p:ph type="title"/>
          </p:nvPr>
        </p:nvSpPr>
        <p:spPr/>
        <p:txBody>
          <a:bodyPr/>
          <a:lstStyle/>
          <a:p>
            <a:r>
              <a:rPr lang="en-GB" dirty="0">
                <a:solidFill>
                  <a:srgbClr val="CC6238"/>
                </a:solidFill>
              </a:rPr>
              <a:t>Incentives to downgrade </a:t>
            </a:r>
            <a:endParaRPr lang="en-US" dirty="0">
              <a:solidFill>
                <a:srgbClr val="CC6238"/>
              </a:solidFill>
            </a:endParaRPr>
          </a:p>
        </p:txBody>
      </p:sp>
      <p:sp>
        <p:nvSpPr>
          <p:cNvPr id="3" name="Footer Placeholder 2">
            <a:extLst>
              <a:ext uri="{FF2B5EF4-FFF2-40B4-BE49-F238E27FC236}">
                <a16:creationId xmlns:a16="http://schemas.microsoft.com/office/drawing/2014/main" xmlns="" id="{9C320BCB-4DA8-439C-B4B7-F54334163C41}"/>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ACD87CC7-E7D3-4097-8AE4-72D8A3FB3637}"/>
              </a:ext>
            </a:extLst>
          </p:cNvPr>
          <p:cNvSpPr>
            <a:spLocks noGrp="1"/>
          </p:cNvSpPr>
          <p:nvPr>
            <p:ph type="sldNum" sz="quarter" idx="12"/>
          </p:nvPr>
        </p:nvSpPr>
        <p:spPr/>
        <p:txBody>
          <a:bodyPr/>
          <a:lstStyle/>
          <a:p>
            <a:pPr>
              <a:defRPr/>
            </a:pPr>
            <a:fld id="{67D9F713-1B6E-48F3-B2D6-B8379A903733}" type="slidenum">
              <a:rPr lang="en-US" smtClean="0"/>
              <a:pPr>
                <a:defRPr/>
              </a:pPr>
              <a:t>21</a:t>
            </a:fld>
            <a:endParaRPr lang="en-US"/>
          </a:p>
        </p:txBody>
      </p:sp>
      <p:sp>
        <p:nvSpPr>
          <p:cNvPr id="5" name="Content Placeholder 4">
            <a:extLst>
              <a:ext uri="{FF2B5EF4-FFF2-40B4-BE49-F238E27FC236}">
                <a16:creationId xmlns:a16="http://schemas.microsoft.com/office/drawing/2014/main" xmlns="" id="{D8BF7D47-0FBE-420F-9129-F4248926C83A}"/>
              </a:ext>
            </a:extLst>
          </p:cNvPr>
          <p:cNvSpPr>
            <a:spLocks noGrp="1"/>
          </p:cNvSpPr>
          <p:nvPr>
            <p:ph sz="quarter" idx="1"/>
          </p:nvPr>
        </p:nvSpPr>
        <p:spPr>
          <a:xfrm>
            <a:off x="301752" y="1527048"/>
            <a:ext cx="8662736" cy="5249560"/>
          </a:xfrm>
        </p:spPr>
        <p:txBody>
          <a:bodyPr>
            <a:normAutofit fontScale="70000" lnSpcReduction="20000"/>
          </a:bodyPr>
          <a:lstStyle/>
          <a:p>
            <a:pPr marL="0" indent="0">
              <a:buNone/>
            </a:pPr>
            <a:r>
              <a:rPr lang="en-GB" sz="3400" i="1" dirty="0"/>
              <a:t>Assuming users will not switch, a carful downgrade could - </a:t>
            </a:r>
          </a:p>
          <a:p>
            <a:r>
              <a:rPr lang="en-GB" sz="3400" dirty="0"/>
              <a:t>Improve position of own services downstream. </a:t>
            </a:r>
            <a:endParaRPr lang="en-US" sz="3400" dirty="0"/>
          </a:p>
          <a:p>
            <a:r>
              <a:rPr lang="en-GB" sz="3400" dirty="0"/>
              <a:t>B</a:t>
            </a:r>
            <a:r>
              <a:rPr lang="en-US" sz="3400" dirty="0" err="1"/>
              <a:t>lur</a:t>
            </a:r>
            <a:r>
              <a:rPr lang="en-US" sz="3400" dirty="0"/>
              <a:t> distinction between sponsored and organic results.</a:t>
            </a:r>
          </a:p>
          <a:p>
            <a:r>
              <a:rPr lang="en-GB" sz="3400" dirty="0"/>
              <a:t>“hold-up” scenario</a:t>
            </a:r>
          </a:p>
          <a:p>
            <a:endParaRPr lang="en-GB" dirty="0"/>
          </a:p>
          <a:p>
            <a:pPr marL="0" indent="0">
              <a:buNone/>
            </a:pPr>
            <a:r>
              <a:rPr lang="en-GB" dirty="0"/>
              <a:t>Possible effects: </a:t>
            </a:r>
          </a:p>
          <a:p>
            <a:pPr marL="0" indent="0">
              <a:buNone/>
            </a:pPr>
            <a:endParaRPr lang="en-GB" dirty="0"/>
          </a:p>
          <a:p>
            <a:r>
              <a:rPr lang="en-GB" dirty="0"/>
              <a:t>higher prices (due to higher advertising costs), </a:t>
            </a:r>
          </a:p>
          <a:p>
            <a:r>
              <a:rPr lang="en-GB" dirty="0"/>
              <a:t>higher search costs (in having to spend more time to find the relevant result), </a:t>
            </a:r>
          </a:p>
          <a:p>
            <a:r>
              <a:rPr lang="en-GB" dirty="0"/>
              <a:t>less relevant results (when under the hold-up scenario companies refuse to advertise), </a:t>
            </a:r>
          </a:p>
          <a:p>
            <a:r>
              <a:rPr lang="en-GB" dirty="0"/>
              <a:t>less innovation (when companies know that however good their products or services, they will be unable to effectively reach consumers online).  </a:t>
            </a:r>
          </a:p>
          <a:p>
            <a:endParaRPr lang="en-GB" dirty="0"/>
          </a:p>
          <a:p>
            <a:pPr marL="0" indent="0">
              <a:buNone/>
            </a:pPr>
            <a:r>
              <a:rPr lang="en-GB" dirty="0">
                <a:solidFill>
                  <a:srgbClr val="CC3300"/>
                </a:solidFill>
              </a:rPr>
              <a:t>Is it possible that what competition agency views as downgrade is neutral as far as users are concerned? </a:t>
            </a:r>
            <a:endParaRPr lang="en-US" dirty="0">
              <a:solidFill>
                <a:srgbClr val="CC3300"/>
              </a:solidFill>
            </a:endParaRPr>
          </a:p>
        </p:txBody>
      </p:sp>
    </p:spTree>
    <p:extLst>
      <p:ext uri="{BB962C8B-B14F-4D97-AF65-F5344CB8AC3E}">
        <p14:creationId xmlns:p14="http://schemas.microsoft.com/office/powerpoint/2010/main" val="323252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C4606-9E71-49B9-B8C4-C300C0335FE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xmlns="" id="{13B44958-9851-456E-98AE-271AB31D0EFA}"/>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18013C29-6B6D-45DE-9686-44AB8AD926DF}"/>
              </a:ext>
            </a:extLst>
          </p:cNvPr>
          <p:cNvSpPr>
            <a:spLocks noGrp="1"/>
          </p:cNvSpPr>
          <p:nvPr>
            <p:ph type="sldNum" sz="quarter" idx="12"/>
          </p:nvPr>
        </p:nvSpPr>
        <p:spPr/>
        <p:txBody>
          <a:bodyPr/>
          <a:lstStyle/>
          <a:p>
            <a:pPr>
              <a:defRPr/>
            </a:pPr>
            <a:fld id="{67D9F713-1B6E-48F3-B2D6-B8379A903733}" type="slidenum">
              <a:rPr lang="en-US" smtClean="0"/>
              <a:pPr>
                <a:defRPr/>
              </a:pPr>
              <a:t>22</a:t>
            </a:fld>
            <a:endParaRPr lang="en-US"/>
          </a:p>
        </p:txBody>
      </p:sp>
      <p:sp>
        <p:nvSpPr>
          <p:cNvPr id="5" name="Content Placeholder 4">
            <a:extLst>
              <a:ext uri="{FF2B5EF4-FFF2-40B4-BE49-F238E27FC236}">
                <a16:creationId xmlns:a16="http://schemas.microsoft.com/office/drawing/2014/main" xmlns="" id="{CA551E51-A9B9-4B4D-8296-E4F1A28A47E4}"/>
              </a:ext>
            </a:extLst>
          </p:cNvPr>
          <p:cNvSpPr>
            <a:spLocks noGrp="1"/>
          </p:cNvSpPr>
          <p:nvPr>
            <p:ph sz="quarter" idx="1"/>
          </p:nvPr>
        </p:nvSpPr>
        <p:spPr>
          <a:xfrm>
            <a:off x="467544" y="1709928"/>
            <a:ext cx="8534400" cy="4883800"/>
          </a:xfrm>
        </p:spPr>
        <p:txBody>
          <a:bodyPr>
            <a:normAutofit/>
          </a:bodyPr>
          <a:lstStyle/>
          <a:p>
            <a:pPr marL="0" indent="0">
              <a:buNone/>
            </a:pPr>
            <a:r>
              <a:rPr lang="en-GB" dirty="0"/>
              <a:t>‘</a:t>
            </a:r>
            <a:r>
              <a:rPr lang="en-GB" sz="2200" dirty="0">
                <a:solidFill>
                  <a:srgbClr val="CC3300"/>
                </a:solidFill>
              </a:rPr>
              <a:t>The degradation of organic search could possibly be achieved through various means</a:t>
            </a:r>
            <a:r>
              <a:rPr lang="en-GB" sz="2200" dirty="0"/>
              <a:t>. For example, </a:t>
            </a:r>
            <a:r>
              <a:rPr lang="en-GB" sz="2200" dirty="0">
                <a:solidFill>
                  <a:srgbClr val="CC3300"/>
                </a:solidFill>
              </a:rPr>
              <a:t>platforms might have an incentive to dedicate a smaller part of the result page to organic results in favour of search advertising links </a:t>
            </a:r>
            <a:r>
              <a:rPr lang="en-GB" sz="2200" dirty="0"/>
              <a:t>(also called sponsored links) thereby providing proportionally more advertising links. Alternatively, the platforms may rank the sponsored and organic search results in a way that firms offering competing products to the sponsored links are ranked, from the user's perspective, on the organic side lower than optimally.’ </a:t>
            </a:r>
          </a:p>
          <a:p>
            <a:pPr marL="0" indent="0">
              <a:buNone/>
            </a:pPr>
            <a:endParaRPr lang="en-GB" sz="2200" dirty="0"/>
          </a:p>
          <a:p>
            <a:pPr marL="0" indent="0">
              <a:buNone/>
            </a:pPr>
            <a:r>
              <a:rPr lang="en-GB" sz="2200" dirty="0"/>
              <a:t>	Microsoft/Yahoo investigation, EU Commission </a:t>
            </a:r>
          </a:p>
          <a:p>
            <a:pPr marL="0" indent="0">
              <a:buNone/>
            </a:pPr>
            <a:endParaRPr lang="en-GB" dirty="0"/>
          </a:p>
          <a:p>
            <a:pPr marL="0" indent="0">
              <a:buNone/>
            </a:pPr>
            <a:endParaRPr lang="en-GB" dirty="0"/>
          </a:p>
          <a:p>
            <a:endParaRPr lang="en-US" dirty="0"/>
          </a:p>
        </p:txBody>
      </p:sp>
    </p:spTree>
    <p:extLst>
      <p:ext uri="{BB962C8B-B14F-4D97-AF65-F5344CB8AC3E}">
        <p14:creationId xmlns:p14="http://schemas.microsoft.com/office/powerpoint/2010/main" val="100278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5776C-50CB-4DA0-9AB8-2C7C37D5B23C}"/>
              </a:ext>
            </a:extLst>
          </p:cNvPr>
          <p:cNvSpPr>
            <a:spLocks noGrp="1"/>
          </p:cNvSpPr>
          <p:nvPr>
            <p:ph type="title"/>
          </p:nvPr>
        </p:nvSpPr>
        <p:spPr/>
        <p:txBody>
          <a:bodyPr/>
          <a:lstStyle/>
          <a:p>
            <a:r>
              <a:rPr lang="en-GB" dirty="0">
                <a:solidFill>
                  <a:srgbClr val="CC6238"/>
                </a:solidFill>
              </a:rPr>
              <a:t>Google – Consequences </a:t>
            </a:r>
            <a:endParaRPr lang="en-US" dirty="0">
              <a:solidFill>
                <a:srgbClr val="CC6238"/>
              </a:solidFill>
            </a:endParaRPr>
          </a:p>
        </p:txBody>
      </p:sp>
      <p:sp>
        <p:nvSpPr>
          <p:cNvPr id="3" name="Footer Placeholder 2">
            <a:extLst>
              <a:ext uri="{FF2B5EF4-FFF2-40B4-BE49-F238E27FC236}">
                <a16:creationId xmlns:a16="http://schemas.microsoft.com/office/drawing/2014/main" xmlns="" id="{E02C37DD-6EB1-4069-BB7F-19D6BC4CD44E}"/>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7C1CA1C1-D4FF-4631-9428-B5097AE0085E}"/>
              </a:ext>
            </a:extLst>
          </p:cNvPr>
          <p:cNvSpPr>
            <a:spLocks noGrp="1"/>
          </p:cNvSpPr>
          <p:nvPr>
            <p:ph type="sldNum" sz="quarter" idx="12"/>
          </p:nvPr>
        </p:nvSpPr>
        <p:spPr/>
        <p:txBody>
          <a:bodyPr/>
          <a:lstStyle/>
          <a:p>
            <a:pPr>
              <a:defRPr/>
            </a:pPr>
            <a:fld id="{67D9F713-1B6E-48F3-B2D6-B8379A903733}" type="slidenum">
              <a:rPr lang="en-US" smtClean="0"/>
              <a:pPr>
                <a:defRPr/>
              </a:pPr>
              <a:t>23</a:t>
            </a:fld>
            <a:endParaRPr lang="en-US"/>
          </a:p>
        </p:txBody>
      </p:sp>
      <p:sp>
        <p:nvSpPr>
          <p:cNvPr id="5" name="Content Placeholder 4">
            <a:extLst>
              <a:ext uri="{FF2B5EF4-FFF2-40B4-BE49-F238E27FC236}">
                <a16:creationId xmlns:a16="http://schemas.microsoft.com/office/drawing/2014/main" xmlns="" id="{7147CB5E-DA7F-428C-B381-CA86A8237CEF}"/>
              </a:ext>
            </a:extLst>
          </p:cNvPr>
          <p:cNvSpPr>
            <a:spLocks noGrp="1"/>
          </p:cNvSpPr>
          <p:nvPr>
            <p:ph sz="quarter" idx="1"/>
          </p:nvPr>
        </p:nvSpPr>
        <p:spPr>
          <a:xfrm>
            <a:off x="338328" y="1782545"/>
            <a:ext cx="8503920" cy="4572000"/>
          </a:xfrm>
        </p:spPr>
        <p:txBody>
          <a:bodyPr>
            <a:normAutofit/>
          </a:bodyPr>
          <a:lstStyle/>
          <a:p>
            <a:r>
              <a:rPr lang="en-GB" sz="2400" dirty="0"/>
              <a:t>‘It has to give equal treatment to rival comparison shopping services and to its own’</a:t>
            </a:r>
          </a:p>
          <a:p>
            <a:endParaRPr lang="en-GB" sz="2400" dirty="0"/>
          </a:p>
          <a:p>
            <a:r>
              <a:rPr lang="en-GB" sz="2400" dirty="0"/>
              <a:t>‘It has to apply the same methods and processes to position and display its own and rival … services’</a:t>
            </a:r>
          </a:p>
          <a:p>
            <a:endParaRPr lang="en-GB" sz="2400" dirty="0"/>
          </a:p>
          <a:p>
            <a:r>
              <a:rPr lang="en-GB" sz="2400" dirty="0"/>
              <a:t>‘Google cannot simply stop doing what it is doing and replace it with other practices that have the same or equivalent anti competitive effect.’</a:t>
            </a:r>
            <a:endParaRPr lang="en-US" sz="2400" dirty="0"/>
          </a:p>
        </p:txBody>
      </p:sp>
    </p:spTree>
    <p:extLst>
      <p:ext uri="{BB962C8B-B14F-4D97-AF65-F5344CB8AC3E}">
        <p14:creationId xmlns:p14="http://schemas.microsoft.com/office/powerpoint/2010/main" val="146551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309076"/>
            <a:ext cx="8534400" cy="758952"/>
          </a:xfrm>
        </p:spPr>
        <p:txBody>
          <a:bodyPr>
            <a:normAutofit fontScale="90000"/>
          </a:bodyPr>
          <a:lstStyle/>
          <a:p>
            <a:r>
              <a:rPr lang="en-GB" dirty="0">
                <a:solidFill>
                  <a:srgbClr val="CC6238"/>
                </a:solidFill>
              </a:rPr>
              <a:t/>
            </a:r>
            <a:br>
              <a:rPr lang="en-GB" dirty="0">
                <a:solidFill>
                  <a:srgbClr val="CC6238"/>
                </a:solidFill>
              </a:rPr>
            </a:br>
            <a:r>
              <a:rPr lang="en-GB" dirty="0">
                <a:solidFill>
                  <a:srgbClr val="CC6238"/>
                </a:solidFill>
              </a:rPr>
              <a:t>Other gatekeeper effects - </a:t>
            </a:r>
            <a:br>
              <a:rPr lang="en-GB" dirty="0">
                <a:solidFill>
                  <a:srgbClr val="CC6238"/>
                </a:solidFill>
              </a:rPr>
            </a:br>
            <a:r>
              <a:rPr lang="en-GB" dirty="0">
                <a:solidFill>
                  <a:srgbClr val="CC6238"/>
                </a:solidFill>
              </a:rPr>
              <a:t>The Dynamic Interplay Among Frenemies</a:t>
            </a:r>
            <a:endParaRPr lang="en-US" dirty="0">
              <a:solidFill>
                <a:srgbClr val="CC6238"/>
              </a:solidFill>
            </a:endParaRPr>
          </a:p>
        </p:txBody>
      </p:sp>
      <p:pic>
        <p:nvPicPr>
          <p:cNvPr id="5" name="Content Placeholder 4"/>
          <p:cNvPicPr>
            <a:picLocks noGrp="1" noChangeAspect="1"/>
          </p:cNvPicPr>
          <p:nvPr>
            <p:ph sz="quarter" idx="1"/>
          </p:nvPr>
        </p:nvPicPr>
        <p:blipFill>
          <a:blip r:embed="rId2"/>
          <a:stretch>
            <a:fillRect/>
          </a:stretch>
        </p:blipFill>
        <p:spPr>
          <a:xfrm>
            <a:off x="2770348" y="2539499"/>
            <a:ext cx="3770276" cy="1421579"/>
          </a:xfrm>
          <a:prstGeom prst="rect">
            <a:avLst/>
          </a:prstGeom>
        </p:spPr>
      </p:pic>
      <p:pic>
        <p:nvPicPr>
          <p:cNvPr id="6" name="Picture 5"/>
          <p:cNvPicPr>
            <a:picLocks noChangeAspect="1"/>
          </p:cNvPicPr>
          <p:nvPr/>
        </p:nvPicPr>
        <p:blipFill>
          <a:blip r:embed="rId3"/>
          <a:stretch>
            <a:fillRect/>
          </a:stretch>
        </p:blipFill>
        <p:spPr>
          <a:xfrm>
            <a:off x="469232" y="2555161"/>
            <a:ext cx="1363505" cy="1457608"/>
          </a:xfrm>
          <a:prstGeom prst="rect">
            <a:avLst/>
          </a:prstGeom>
        </p:spPr>
      </p:pic>
      <p:pic>
        <p:nvPicPr>
          <p:cNvPr id="7" name="Picture 6"/>
          <p:cNvPicPr>
            <a:picLocks noChangeAspect="1"/>
          </p:cNvPicPr>
          <p:nvPr/>
        </p:nvPicPr>
        <p:blipFill>
          <a:blip r:embed="rId4"/>
          <a:stretch>
            <a:fillRect/>
          </a:stretch>
        </p:blipFill>
        <p:spPr>
          <a:xfrm>
            <a:off x="7054515" y="2555161"/>
            <a:ext cx="1405917" cy="1405917"/>
          </a:xfrm>
          <a:prstGeom prst="rect">
            <a:avLst/>
          </a:prstGeom>
        </p:spPr>
      </p:pic>
      <p:pic>
        <p:nvPicPr>
          <p:cNvPr id="8" name="Picture 7"/>
          <p:cNvPicPr>
            <a:picLocks noChangeAspect="1"/>
          </p:cNvPicPr>
          <p:nvPr/>
        </p:nvPicPr>
        <p:blipFill>
          <a:blip r:embed="rId5"/>
          <a:stretch>
            <a:fillRect/>
          </a:stretch>
        </p:blipFill>
        <p:spPr>
          <a:xfrm>
            <a:off x="2770348" y="5149017"/>
            <a:ext cx="1992103" cy="996052"/>
          </a:xfrm>
          <a:prstGeom prst="rect">
            <a:avLst/>
          </a:prstGeom>
        </p:spPr>
      </p:pic>
      <p:pic>
        <p:nvPicPr>
          <p:cNvPr id="9" name="Picture 8"/>
          <p:cNvPicPr>
            <a:picLocks noChangeAspect="1"/>
          </p:cNvPicPr>
          <p:nvPr/>
        </p:nvPicPr>
        <p:blipFill>
          <a:blip r:embed="rId6"/>
          <a:stretch>
            <a:fillRect/>
          </a:stretch>
        </p:blipFill>
        <p:spPr>
          <a:xfrm>
            <a:off x="5292080" y="4991079"/>
            <a:ext cx="1104508" cy="1311927"/>
          </a:xfrm>
          <a:prstGeom prst="rect">
            <a:avLst/>
          </a:prstGeom>
        </p:spPr>
      </p:pic>
      <p:sp>
        <p:nvSpPr>
          <p:cNvPr id="3" name="Rectangle 2"/>
          <p:cNvSpPr/>
          <p:nvPr/>
        </p:nvSpPr>
        <p:spPr>
          <a:xfrm>
            <a:off x="2253916" y="4369643"/>
            <a:ext cx="4572000" cy="523220"/>
          </a:xfrm>
          <a:prstGeom prst="rect">
            <a:avLst/>
          </a:prstGeom>
        </p:spPr>
        <p:txBody>
          <a:bodyPr>
            <a:spAutoFit/>
          </a:bodyPr>
          <a:lstStyle/>
          <a:p>
            <a:pPr algn="ctr"/>
            <a:r>
              <a:rPr lang="en-GB" sz="2800" i="1" dirty="0">
                <a:solidFill>
                  <a:srgbClr val="CC6238"/>
                </a:solidFill>
              </a:rPr>
              <a:t>A Tale of Two Apps</a:t>
            </a:r>
          </a:p>
        </p:txBody>
      </p:sp>
      <p:sp>
        <p:nvSpPr>
          <p:cNvPr id="4" name="Rectangle 3"/>
          <p:cNvSpPr/>
          <p:nvPr/>
        </p:nvSpPr>
        <p:spPr>
          <a:xfrm>
            <a:off x="2539208" y="1662432"/>
            <a:ext cx="4001416" cy="523220"/>
          </a:xfrm>
          <a:prstGeom prst="rect">
            <a:avLst/>
          </a:prstGeom>
        </p:spPr>
        <p:txBody>
          <a:bodyPr wrap="none">
            <a:spAutoFit/>
          </a:bodyPr>
          <a:lstStyle/>
          <a:p>
            <a:pPr algn="ctr"/>
            <a:r>
              <a:rPr lang="en-GB" sz="2800" i="1" dirty="0">
                <a:solidFill>
                  <a:srgbClr val="CC6238"/>
                </a:solidFill>
              </a:rPr>
              <a:t>Extraction and Capture</a:t>
            </a:r>
          </a:p>
        </p:txBody>
      </p:sp>
    </p:spTree>
    <p:extLst>
      <p:ext uri="{BB962C8B-B14F-4D97-AF65-F5344CB8AC3E}">
        <p14:creationId xmlns:p14="http://schemas.microsoft.com/office/powerpoint/2010/main" val="153907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1961F4C-E72B-4DA9-8EBC-30494053213A}"/>
              </a:ext>
            </a:extLst>
          </p:cNvPr>
          <p:cNvSpPr>
            <a:spLocks noGrp="1"/>
          </p:cNvSpPr>
          <p:nvPr>
            <p:ph type="title"/>
          </p:nvPr>
        </p:nvSpPr>
        <p:spPr/>
        <p:txBody>
          <a:bodyPr/>
          <a:lstStyle/>
          <a:p>
            <a:r>
              <a:rPr lang="en-GB" dirty="0" err="1">
                <a:solidFill>
                  <a:srgbClr val="CC6238"/>
                </a:solidFill>
              </a:rPr>
              <a:t>Bundeskartellamt</a:t>
            </a:r>
            <a:r>
              <a:rPr lang="en-GB" dirty="0">
                <a:solidFill>
                  <a:srgbClr val="CC6238"/>
                </a:solidFill>
              </a:rPr>
              <a:t> - Facebook &amp; Privacy  </a:t>
            </a:r>
            <a:endParaRPr lang="en-US" dirty="0">
              <a:solidFill>
                <a:srgbClr val="CC6238"/>
              </a:solidFill>
            </a:endParaRPr>
          </a:p>
        </p:txBody>
      </p:sp>
      <p:sp>
        <p:nvSpPr>
          <p:cNvPr id="3" name="Footer Placeholder 2">
            <a:extLst>
              <a:ext uri="{FF2B5EF4-FFF2-40B4-BE49-F238E27FC236}">
                <a16:creationId xmlns:a16="http://schemas.microsoft.com/office/drawing/2014/main" xmlns="" id="{C81C0154-B931-438C-8503-BC747F323A40}"/>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67D045F3-B261-4187-BDEF-41276677007F}"/>
              </a:ext>
            </a:extLst>
          </p:cNvPr>
          <p:cNvSpPr>
            <a:spLocks noGrp="1"/>
          </p:cNvSpPr>
          <p:nvPr>
            <p:ph type="sldNum" sz="quarter" idx="12"/>
          </p:nvPr>
        </p:nvSpPr>
        <p:spPr/>
        <p:txBody>
          <a:bodyPr/>
          <a:lstStyle/>
          <a:p>
            <a:pPr>
              <a:defRPr/>
            </a:pPr>
            <a:fld id="{A41C0DA4-3DD8-46AB-A640-783FFA3228F3}" type="slidenum">
              <a:rPr lang="en-US" smtClean="0"/>
              <a:pPr>
                <a:defRPr/>
              </a:pPr>
              <a:t>25</a:t>
            </a:fld>
            <a:endParaRPr lang="en-US"/>
          </a:p>
        </p:txBody>
      </p:sp>
      <p:sp>
        <p:nvSpPr>
          <p:cNvPr id="6" name="Content Placeholder 5">
            <a:extLst>
              <a:ext uri="{FF2B5EF4-FFF2-40B4-BE49-F238E27FC236}">
                <a16:creationId xmlns:a16="http://schemas.microsoft.com/office/drawing/2014/main" xmlns="" id="{3AC906C1-9BB0-4AF8-97A2-3E449C7861D6}"/>
              </a:ext>
            </a:extLst>
          </p:cNvPr>
          <p:cNvSpPr>
            <a:spLocks noGrp="1"/>
          </p:cNvSpPr>
          <p:nvPr>
            <p:ph sz="quarter" idx="1"/>
          </p:nvPr>
        </p:nvSpPr>
        <p:spPr>
          <a:xfrm>
            <a:off x="301752" y="1506517"/>
            <a:ext cx="8662735" cy="4638032"/>
          </a:xfrm>
        </p:spPr>
        <p:txBody>
          <a:bodyPr>
            <a:noAutofit/>
          </a:bodyPr>
          <a:lstStyle/>
          <a:p>
            <a:endParaRPr lang="en-GB" sz="2400" dirty="0"/>
          </a:p>
          <a:p>
            <a:r>
              <a:rPr lang="en-GB" sz="2400" dirty="0"/>
              <a:t>Facebook has abused its market power in the market for social networks.</a:t>
            </a:r>
          </a:p>
          <a:p>
            <a:r>
              <a:rPr lang="en-GB" sz="2400" dirty="0"/>
              <a:t>Users ‘forced’ to agree to terms and conditions which ‘feed’ the data machine. </a:t>
            </a:r>
          </a:p>
          <a:p>
            <a:r>
              <a:rPr lang="en-GB" sz="2400" dirty="0"/>
              <a:t>‘The fear of social isolation is exploited to get access to complete surfing activities of users’ </a:t>
            </a:r>
          </a:p>
          <a:p>
            <a:r>
              <a:rPr lang="en-GB" sz="2400" dirty="0"/>
              <a:t>‘Privacy is a competition issue’ …  ‘if non acceptance results in refused service’ (AM)</a:t>
            </a:r>
          </a:p>
          <a:p>
            <a:endParaRPr lang="en-GB" sz="2400" dirty="0"/>
          </a:p>
          <a:p>
            <a:pPr marL="0" indent="0">
              <a:buNone/>
            </a:pPr>
            <a:r>
              <a:rPr lang="en-GB" sz="2200" i="1" dirty="0">
                <a:solidFill>
                  <a:srgbClr val="CC3300"/>
                </a:solidFill>
              </a:rPr>
              <a:t>Is competition law the optimal vehicle to for privacy protection ? </a:t>
            </a:r>
          </a:p>
        </p:txBody>
      </p:sp>
    </p:spTree>
    <p:extLst>
      <p:ext uri="{BB962C8B-B14F-4D97-AF65-F5344CB8AC3E}">
        <p14:creationId xmlns:p14="http://schemas.microsoft.com/office/powerpoint/2010/main" val="261997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C6238"/>
                </a:solidFill>
              </a:rPr>
              <a:t>View from Germany - Andreas </a:t>
            </a:r>
            <a:r>
              <a:rPr lang="en-GB" dirty="0" err="1">
                <a:solidFill>
                  <a:srgbClr val="CC6238"/>
                </a:solidFill>
              </a:rPr>
              <a:t>Mundt</a:t>
            </a:r>
            <a:r>
              <a:rPr lang="en-GB" dirty="0">
                <a:solidFill>
                  <a:srgbClr val="CC6238"/>
                </a:solidFill>
              </a:rPr>
              <a:t> </a:t>
            </a:r>
            <a:endParaRPr lang="en-US" dirty="0">
              <a:solidFill>
                <a:srgbClr val="CC6238"/>
              </a:solidFill>
            </a:endParaRPr>
          </a:p>
        </p:txBody>
      </p:sp>
      <p:sp>
        <p:nvSpPr>
          <p:cNvPr id="3" name="Footer Placeholder 2"/>
          <p:cNvSpPr>
            <a:spLocks noGrp="1"/>
          </p:cNvSpPr>
          <p:nvPr>
            <p:ph type="ftr" sz="quarter" idx="11"/>
          </p:nvPr>
        </p:nvSpPr>
        <p:spPr/>
        <p:txBody>
          <a:bodyPr/>
          <a:lstStyle/>
          <a:p>
            <a:pPr>
              <a:defRPr/>
            </a:pPr>
            <a:r>
              <a:rPr lang="en-US" dirty="0"/>
              <a:t>Ariel Ezrachi, Oxford CCLP</a:t>
            </a:r>
          </a:p>
        </p:txBody>
      </p:sp>
      <p:sp>
        <p:nvSpPr>
          <p:cNvPr id="4" name="Slide Number Placeholder 3"/>
          <p:cNvSpPr>
            <a:spLocks noGrp="1"/>
          </p:cNvSpPr>
          <p:nvPr>
            <p:ph type="sldNum" sz="quarter" idx="12"/>
          </p:nvPr>
        </p:nvSpPr>
        <p:spPr/>
        <p:txBody>
          <a:bodyPr/>
          <a:lstStyle/>
          <a:p>
            <a:pPr>
              <a:defRPr/>
            </a:pPr>
            <a:fld id="{67D9F713-1B6E-48F3-B2D6-B8379A903733}" type="slidenum">
              <a:rPr lang="en-US" smtClean="0"/>
              <a:pPr>
                <a:defRPr/>
              </a:pPr>
              <a:t>26</a:t>
            </a:fld>
            <a:endParaRPr lang="en-US"/>
          </a:p>
        </p:txBody>
      </p:sp>
      <p:sp>
        <p:nvSpPr>
          <p:cNvPr id="5" name="Content Placeholder 4"/>
          <p:cNvSpPr>
            <a:spLocks noGrp="1"/>
          </p:cNvSpPr>
          <p:nvPr>
            <p:ph sz="quarter" idx="1"/>
          </p:nvPr>
        </p:nvSpPr>
        <p:spPr>
          <a:xfrm>
            <a:off x="305812" y="1690639"/>
            <a:ext cx="8568952" cy="4727900"/>
          </a:xfrm>
        </p:spPr>
        <p:txBody>
          <a:bodyPr>
            <a:normAutofit fontScale="85000" lnSpcReduction="20000"/>
          </a:bodyPr>
          <a:lstStyle/>
          <a:p>
            <a:r>
              <a:rPr lang="en-GB" sz="2400" dirty="0"/>
              <a:t>Market is dynamic and consumers have choice, yet characterised by a small number of companies with concentrated power.</a:t>
            </a:r>
          </a:p>
          <a:p>
            <a:r>
              <a:rPr lang="en-GB" sz="2400" dirty="0"/>
              <a:t>‘Ordoliberal vision – struggle for market share - is gone, we have monopoly and oligopoly’</a:t>
            </a:r>
          </a:p>
          <a:p>
            <a:r>
              <a:rPr lang="en-GB" sz="2400" dirty="0"/>
              <a:t>2004 – Last time a super platform was disrupted when myspace was replaced by Facebook .</a:t>
            </a:r>
          </a:p>
          <a:p>
            <a:r>
              <a:rPr lang="en-GB" sz="2400" dirty="0"/>
              <a:t>Doubt that competition is a click away. ‘The consumer does not sit in front of the screen looking for terms and conditions and considering all options.’ </a:t>
            </a:r>
          </a:p>
          <a:p>
            <a:endParaRPr lang="en-GB" sz="2400" dirty="0"/>
          </a:p>
          <a:p>
            <a:r>
              <a:rPr lang="en-GB" sz="2400" dirty="0"/>
              <a:t>Abuse of dominance becomes the main channel. </a:t>
            </a:r>
          </a:p>
          <a:p>
            <a:r>
              <a:rPr lang="en-GB" sz="2400" dirty="0"/>
              <a:t>Digital butlers may foreclose markets. </a:t>
            </a:r>
          </a:p>
          <a:p>
            <a:r>
              <a:rPr lang="en-GB" sz="2400" dirty="0"/>
              <a:t>Regulation is slow and static - </a:t>
            </a:r>
          </a:p>
          <a:p>
            <a:pPr marL="0" indent="0">
              <a:buNone/>
            </a:pPr>
            <a:r>
              <a:rPr lang="en-GB" sz="2400" dirty="0"/>
              <a:t>	Competition enforcement is the </a:t>
            </a:r>
          </a:p>
          <a:p>
            <a:pPr marL="0" indent="0">
              <a:buNone/>
            </a:pPr>
            <a:r>
              <a:rPr lang="en-GB" sz="2400" dirty="0"/>
              <a:t>	better instrument. </a:t>
            </a:r>
          </a:p>
          <a:p>
            <a:pPr marL="0" indent="0">
              <a:buNone/>
            </a:pPr>
            <a:endParaRPr lang="en-GB" sz="1700" i="1" dirty="0">
              <a:solidFill>
                <a:srgbClr val="CC3300"/>
              </a:solidFill>
            </a:endParaRPr>
          </a:p>
          <a:p>
            <a:pPr marL="0" indent="0">
              <a:buNone/>
            </a:pPr>
            <a:r>
              <a:rPr lang="en-GB" sz="1700" i="1" dirty="0">
                <a:solidFill>
                  <a:srgbClr val="CC3300"/>
                </a:solidFill>
              </a:rPr>
              <a:t>	www.competition-law.ox.ac.uk</a:t>
            </a:r>
          </a:p>
        </p:txBody>
      </p:sp>
      <p:pic>
        <p:nvPicPr>
          <p:cNvPr id="7" name="Picture 6">
            <a:extLst>
              <a:ext uri="{FF2B5EF4-FFF2-40B4-BE49-F238E27FC236}">
                <a16:creationId xmlns:a16="http://schemas.microsoft.com/office/drawing/2014/main" xmlns="" id="{4FFD2210-0E2C-4AEA-99C9-857A370EF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853" y="4797152"/>
            <a:ext cx="2148111" cy="1431320"/>
          </a:xfrm>
          <a:prstGeom prst="rect">
            <a:avLst/>
          </a:prstGeom>
        </p:spPr>
      </p:pic>
    </p:spTree>
    <p:extLst>
      <p:ext uri="{BB962C8B-B14F-4D97-AF65-F5344CB8AC3E}">
        <p14:creationId xmlns:p14="http://schemas.microsoft.com/office/powerpoint/2010/main" val="59354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D5E8A-3F82-48CB-B1E6-618AE82CA99E}"/>
              </a:ext>
            </a:extLst>
          </p:cNvPr>
          <p:cNvSpPr>
            <a:spLocks noGrp="1"/>
          </p:cNvSpPr>
          <p:nvPr>
            <p:ph type="title"/>
          </p:nvPr>
        </p:nvSpPr>
        <p:spPr/>
        <p:txBody>
          <a:bodyPr/>
          <a:lstStyle/>
          <a:p>
            <a:r>
              <a:rPr lang="en-GB" dirty="0">
                <a:solidFill>
                  <a:srgbClr val="CC6238"/>
                </a:solidFill>
              </a:rPr>
              <a:t>Changes to German Competition Law</a:t>
            </a:r>
            <a:endParaRPr lang="en-US" dirty="0">
              <a:solidFill>
                <a:srgbClr val="CC6238"/>
              </a:solidFill>
            </a:endParaRPr>
          </a:p>
        </p:txBody>
      </p:sp>
      <p:sp>
        <p:nvSpPr>
          <p:cNvPr id="3" name="Footer Placeholder 2">
            <a:extLst>
              <a:ext uri="{FF2B5EF4-FFF2-40B4-BE49-F238E27FC236}">
                <a16:creationId xmlns:a16="http://schemas.microsoft.com/office/drawing/2014/main" xmlns="" id="{68C542F6-03E6-4FA5-99CC-A8469161111B}"/>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2C4135B3-E197-4BB1-9EA3-DCC4C1582626}"/>
              </a:ext>
            </a:extLst>
          </p:cNvPr>
          <p:cNvSpPr>
            <a:spLocks noGrp="1"/>
          </p:cNvSpPr>
          <p:nvPr>
            <p:ph type="sldNum" sz="quarter" idx="12"/>
          </p:nvPr>
        </p:nvSpPr>
        <p:spPr/>
        <p:txBody>
          <a:bodyPr/>
          <a:lstStyle/>
          <a:p>
            <a:pPr>
              <a:defRPr/>
            </a:pPr>
            <a:fld id="{67D9F713-1B6E-48F3-B2D6-B8379A903733}" type="slidenum">
              <a:rPr lang="en-US" smtClean="0"/>
              <a:pPr>
                <a:defRPr/>
              </a:pPr>
              <a:t>27</a:t>
            </a:fld>
            <a:endParaRPr lang="en-US"/>
          </a:p>
        </p:txBody>
      </p:sp>
      <p:sp>
        <p:nvSpPr>
          <p:cNvPr id="5" name="Content Placeholder 4">
            <a:extLst>
              <a:ext uri="{FF2B5EF4-FFF2-40B4-BE49-F238E27FC236}">
                <a16:creationId xmlns:a16="http://schemas.microsoft.com/office/drawing/2014/main" xmlns="" id="{7EEDB6AE-D695-4F10-8088-AC90331EFC73}"/>
              </a:ext>
            </a:extLst>
          </p:cNvPr>
          <p:cNvSpPr>
            <a:spLocks noGrp="1"/>
          </p:cNvSpPr>
          <p:nvPr>
            <p:ph sz="quarter" idx="1"/>
          </p:nvPr>
        </p:nvSpPr>
        <p:spPr>
          <a:xfrm>
            <a:off x="370732" y="1693117"/>
            <a:ext cx="8488728" cy="4717731"/>
          </a:xfrm>
        </p:spPr>
        <p:txBody>
          <a:bodyPr>
            <a:normAutofit/>
          </a:bodyPr>
          <a:lstStyle/>
          <a:p>
            <a:r>
              <a:rPr lang="en-GB" sz="2400" dirty="0"/>
              <a:t>8</a:t>
            </a:r>
            <a:r>
              <a:rPr lang="en-GB" sz="2400" baseline="30000" dirty="0"/>
              <a:t>th</a:t>
            </a:r>
            <a:r>
              <a:rPr lang="en-GB" sz="2400" dirty="0"/>
              <a:t> and 9</a:t>
            </a:r>
            <a:r>
              <a:rPr lang="en-GB" sz="2400" baseline="30000" dirty="0"/>
              <a:t>th</a:t>
            </a:r>
            <a:r>
              <a:rPr lang="en-GB" sz="2400" dirty="0"/>
              <a:t> Amendments to the German Act against Restraints of Competition:</a:t>
            </a:r>
          </a:p>
          <a:p>
            <a:pPr lvl="1"/>
            <a:r>
              <a:rPr lang="en-GB" dirty="0"/>
              <a:t>Access to data is a competition parameter </a:t>
            </a:r>
          </a:p>
          <a:p>
            <a:pPr lvl="1"/>
            <a:r>
              <a:rPr lang="en-GB" dirty="0"/>
              <a:t>Direct and indirect network effects are relevant parameters </a:t>
            </a:r>
          </a:p>
          <a:p>
            <a:pPr lvl="1"/>
            <a:r>
              <a:rPr lang="en-GB" dirty="0"/>
              <a:t>Free services may constitute a market for the purpose of analysis.</a:t>
            </a:r>
          </a:p>
          <a:p>
            <a:pPr lvl="1"/>
            <a:r>
              <a:rPr lang="en-GB" dirty="0"/>
              <a:t>Presumes a dominant market position for market shares of 40% and up. (8</a:t>
            </a:r>
            <a:r>
              <a:rPr lang="en-GB" baseline="30000" dirty="0"/>
              <a:t>th</a:t>
            </a:r>
            <a:r>
              <a:rPr lang="en-GB" dirty="0"/>
              <a:t>, 2013)</a:t>
            </a:r>
          </a:p>
          <a:p>
            <a:endParaRPr lang="en-GB" sz="2400" dirty="0"/>
          </a:p>
          <a:p>
            <a:r>
              <a:rPr lang="en-GB" sz="2400" dirty="0"/>
              <a:t>New transaction-value-threshold for mergers (400 million) </a:t>
            </a:r>
          </a:p>
        </p:txBody>
      </p:sp>
    </p:spTree>
    <p:extLst>
      <p:ext uri="{BB962C8B-B14F-4D97-AF65-F5344CB8AC3E}">
        <p14:creationId xmlns:p14="http://schemas.microsoft.com/office/powerpoint/2010/main" val="1328355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1DE20-911A-4160-B5E5-690825B245F5}"/>
              </a:ext>
            </a:extLst>
          </p:cNvPr>
          <p:cNvSpPr>
            <a:spLocks noGrp="1"/>
          </p:cNvSpPr>
          <p:nvPr>
            <p:ph type="title"/>
          </p:nvPr>
        </p:nvSpPr>
        <p:spPr>
          <a:xfrm>
            <a:off x="56264" y="-130343"/>
            <a:ext cx="8784976" cy="1040160"/>
          </a:xfrm>
        </p:spPr>
        <p:txBody>
          <a:bodyPr>
            <a:normAutofit/>
          </a:bodyPr>
          <a:lstStyle/>
          <a:p>
            <a:r>
              <a:rPr lang="en-GB" dirty="0">
                <a:solidFill>
                  <a:srgbClr val="CC6238"/>
                </a:solidFill>
              </a:rPr>
              <a:t>‘Wide approach’ to address digital challenges? </a:t>
            </a:r>
            <a:endParaRPr lang="en-US" dirty="0">
              <a:solidFill>
                <a:srgbClr val="CC6238"/>
              </a:solidFill>
            </a:endParaRPr>
          </a:p>
        </p:txBody>
      </p:sp>
      <p:sp>
        <p:nvSpPr>
          <p:cNvPr id="3" name="Footer Placeholder 2">
            <a:extLst>
              <a:ext uri="{FF2B5EF4-FFF2-40B4-BE49-F238E27FC236}">
                <a16:creationId xmlns:a16="http://schemas.microsoft.com/office/drawing/2014/main" xmlns="" id="{506CE37B-E6A4-4C85-BDC0-B9D9013E8FFF}"/>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a16="http://schemas.microsoft.com/office/drawing/2014/main" xmlns="" id="{B3B870B9-11FB-418A-AEC0-CF108AB94532}"/>
              </a:ext>
            </a:extLst>
          </p:cNvPr>
          <p:cNvSpPr>
            <a:spLocks noGrp="1"/>
          </p:cNvSpPr>
          <p:nvPr>
            <p:ph type="sldNum" sz="quarter" idx="12"/>
          </p:nvPr>
        </p:nvSpPr>
        <p:spPr/>
        <p:txBody>
          <a:bodyPr/>
          <a:lstStyle/>
          <a:p>
            <a:pPr>
              <a:defRPr/>
            </a:pPr>
            <a:fld id="{67D9F713-1B6E-48F3-B2D6-B8379A903733}" type="slidenum">
              <a:rPr lang="en-US" smtClean="0"/>
              <a:pPr>
                <a:defRPr/>
              </a:pPr>
              <a:t>28</a:t>
            </a:fld>
            <a:endParaRPr lang="en-US"/>
          </a:p>
        </p:txBody>
      </p:sp>
      <p:sp>
        <p:nvSpPr>
          <p:cNvPr id="5" name="Content Placeholder 4">
            <a:extLst>
              <a:ext uri="{FF2B5EF4-FFF2-40B4-BE49-F238E27FC236}">
                <a16:creationId xmlns:a16="http://schemas.microsoft.com/office/drawing/2014/main" xmlns="" id="{BBD63F63-7A14-4BE8-930B-E7D0D8FEB266}"/>
              </a:ext>
            </a:extLst>
          </p:cNvPr>
          <p:cNvSpPr>
            <a:spLocks noGrp="1"/>
          </p:cNvSpPr>
          <p:nvPr>
            <p:ph sz="quarter" idx="1"/>
          </p:nvPr>
        </p:nvSpPr>
        <p:spPr>
          <a:xfrm>
            <a:off x="467544" y="1700808"/>
            <a:ext cx="8373696" cy="4547592"/>
          </a:xfrm>
        </p:spPr>
        <p:txBody>
          <a:bodyPr>
            <a:normAutofit fontScale="77500" lnSpcReduction="20000"/>
          </a:bodyPr>
          <a:lstStyle/>
          <a:p>
            <a:pPr marL="0" indent="0">
              <a:buNone/>
            </a:pPr>
            <a:r>
              <a:rPr lang="en-GB" i="1" dirty="0"/>
              <a:t>Could </a:t>
            </a:r>
            <a:r>
              <a:rPr lang="en-GB" sz="3800" i="1" dirty="0"/>
              <a:t>fairness</a:t>
            </a:r>
            <a:r>
              <a:rPr lang="en-GB" i="1" dirty="0"/>
              <a:t> serve as an intervention benchmark?</a:t>
            </a:r>
          </a:p>
          <a:p>
            <a:pPr marL="0" indent="0">
              <a:buNone/>
            </a:pPr>
            <a:endParaRPr lang="en-GB" i="1" dirty="0"/>
          </a:p>
          <a:p>
            <a:pPr marL="0" indent="0">
              <a:buNone/>
            </a:pPr>
            <a:r>
              <a:rPr lang="en-GB" i="1" dirty="0"/>
              <a:t>Andreas </a:t>
            </a:r>
            <a:r>
              <a:rPr lang="en-GB" i="1" dirty="0" err="1"/>
              <a:t>Mundt</a:t>
            </a:r>
            <a:r>
              <a:rPr lang="en-GB" i="1" dirty="0"/>
              <a:t>: Facebook's case centres on the questions relating to the current </a:t>
            </a:r>
            <a:r>
              <a:rPr lang="en-GB" i="1" dirty="0">
                <a:solidFill>
                  <a:srgbClr val="CC3300"/>
                </a:solidFill>
              </a:rPr>
              <a:t>fair competition in the digital landscape</a:t>
            </a:r>
            <a:r>
              <a:rPr lang="en-GB" i="1" dirty="0"/>
              <a:t>.</a:t>
            </a:r>
          </a:p>
          <a:p>
            <a:pPr marL="0" indent="0">
              <a:buNone/>
            </a:pPr>
            <a:endParaRPr lang="en-GB" i="1" dirty="0"/>
          </a:p>
          <a:p>
            <a:r>
              <a:rPr lang="en-GB" dirty="0"/>
              <a:t>Japan: Competition law promotes ‘fair and free competition’</a:t>
            </a:r>
          </a:p>
          <a:p>
            <a:r>
              <a:rPr lang="en-GB" dirty="0"/>
              <a:t>South Korea:  ‘promoting the balanced development of the national economy by encouraging fair and free competition’</a:t>
            </a:r>
          </a:p>
          <a:p>
            <a:r>
              <a:rPr lang="en-GB" dirty="0"/>
              <a:t>Taiwan: ‘protect consumers’ interests, ensure fair competition’</a:t>
            </a:r>
          </a:p>
          <a:p>
            <a:r>
              <a:rPr lang="en-GB" dirty="0"/>
              <a:t>EU – Fairness is part of effective competition. Promotes ‘</a:t>
            </a:r>
            <a:r>
              <a:rPr lang="en-GB" i="1" dirty="0"/>
              <a:t>fair share of efficiencies</a:t>
            </a:r>
            <a:r>
              <a:rPr lang="en-GB" dirty="0"/>
              <a:t>’ (101 </a:t>
            </a:r>
            <a:r>
              <a:rPr lang="en-GB" dirty="0" err="1"/>
              <a:t>TFEU</a:t>
            </a:r>
            <a:r>
              <a:rPr lang="en-GB" dirty="0"/>
              <a:t>) and condemns ‘</a:t>
            </a:r>
            <a:r>
              <a:rPr lang="en-GB" i="1" dirty="0"/>
              <a:t>unfair prices</a:t>
            </a:r>
            <a:r>
              <a:rPr lang="en-GB" dirty="0"/>
              <a:t>’ (102 </a:t>
            </a:r>
            <a:r>
              <a:rPr lang="en-GB" dirty="0" err="1"/>
              <a:t>TFUE</a:t>
            </a:r>
            <a:r>
              <a:rPr lang="en-GB" dirty="0"/>
              <a:t>)</a:t>
            </a:r>
          </a:p>
          <a:p>
            <a:r>
              <a:rPr lang="en-GB" dirty="0"/>
              <a:t>AG Lynch: The DOJ is ‘committed to fair, open and competitive markets’ and noted the significant role of ‘economic justice.’</a:t>
            </a:r>
          </a:p>
          <a:p>
            <a:endParaRPr lang="en-GB" dirty="0"/>
          </a:p>
          <a:p>
            <a:endParaRPr lang="en-GB" dirty="0"/>
          </a:p>
        </p:txBody>
      </p:sp>
    </p:spTree>
    <p:extLst>
      <p:ext uri="{BB962C8B-B14F-4D97-AF65-F5344CB8AC3E}">
        <p14:creationId xmlns:p14="http://schemas.microsoft.com/office/powerpoint/2010/main" val="251392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58B67-0669-446E-9B3E-71949337F26E}"/>
              </a:ext>
            </a:extLst>
          </p:cNvPr>
          <p:cNvSpPr>
            <a:spLocks noGrp="1"/>
          </p:cNvSpPr>
          <p:nvPr>
            <p:ph type="title"/>
          </p:nvPr>
        </p:nvSpPr>
        <p:spPr/>
        <p:txBody>
          <a:bodyPr/>
          <a:lstStyle/>
          <a:p>
            <a:r>
              <a:rPr lang="en-GB" dirty="0">
                <a:solidFill>
                  <a:srgbClr val="CC6238"/>
                </a:solidFill>
              </a:rPr>
              <a:t>Media and the market for ideas </a:t>
            </a:r>
            <a:endParaRPr lang="en-US" dirty="0">
              <a:solidFill>
                <a:srgbClr val="CC6238"/>
              </a:solidFill>
            </a:endParaRPr>
          </a:p>
        </p:txBody>
      </p:sp>
      <p:sp>
        <p:nvSpPr>
          <p:cNvPr id="3" name="Content Placeholder 2">
            <a:extLst>
              <a:ext uri="{FF2B5EF4-FFF2-40B4-BE49-F238E27FC236}">
                <a16:creationId xmlns:a16="http://schemas.microsoft.com/office/drawing/2014/main" xmlns="" id="{D8D2AC18-F84A-470B-8C65-58F0A21501B7}"/>
              </a:ext>
            </a:extLst>
          </p:cNvPr>
          <p:cNvSpPr>
            <a:spLocks noGrp="1"/>
          </p:cNvSpPr>
          <p:nvPr>
            <p:ph sz="quarter" idx="1"/>
          </p:nvPr>
        </p:nvSpPr>
        <p:spPr>
          <a:xfrm>
            <a:off x="533400" y="1524000"/>
            <a:ext cx="8562974" cy="5105400"/>
          </a:xfrm>
        </p:spPr>
        <p:txBody>
          <a:bodyPr>
            <a:normAutofit fontScale="62500" lnSpcReduction="20000"/>
          </a:bodyPr>
          <a:lstStyle/>
          <a:p>
            <a:pPr marL="0" indent="0">
              <a:buNone/>
            </a:pPr>
            <a:r>
              <a:rPr lang="en-GB" sz="2400" dirty="0">
                <a:solidFill>
                  <a:srgbClr val="CC6238"/>
                </a:solidFill>
              </a:rPr>
              <a:t>Giant players </a:t>
            </a:r>
          </a:p>
          <a:p>
            <a:r>
              <a:rPr lang="en-GB" sz="2400" dirty="0"/>
              <a:t>Platforms  -  The power to set standards, rank, make and break connections, favour own operations.</a:t>
            </a:r>
          </a:p>
          <a:p>
            <a:r>
              <a:rPr lang="en-GB" sz="2400" dirty="0"/>
              <a:t>Media organisations – The power to influence public opinion and regulation.  </a:t>
            </a:r>
          </a:p>
          <a:p>
            <a:r>
              <a:rPr lang="en-GB" sz="2400" dirty="0"/>
              <a:t>Monopolistic competition,...</a:t>
            </a:r>
          </a:p>
          <a:p>
            <a:endParaRPr lang="en-GB" sz="2400" dirty="0"/>
          </a:p>
          <a:p>
            <a:pPr marL="0" indent="0">
              <a:buNone/>
            </a:pPr>
            <a:r>
              <a:rPr lang="en-GB" sz="2400" dirty="0">
                <a:solidFill>
                  <a:srgbClr val="CC6238"/>
                </a:solidFill>
              </a:rPr>
              <a:t>Market for ideas </a:t>
            </a:r>
          </a:p>
          <a:p>
            <a:r>
              <a:rPr lang="en-GB" sz="2400" dirty="0"/>
              <a:t>Ability to influence composition of reports and news stories.</a:t>
            </a:r>
          </a:p>
          <a:p>
            <a:r>
              <a:rPr lang="en-GB" sz="2400" dirty="0"/>
              <a:t>Ability to offer diverse news to individuals. </a:t>
            </a:r>
          </a:p>
          <a:p>
            <a:r>
              <a:rPr lang="en-GB" sz="2400" dirty="0"/>
              <a:t>Filter bubble &amp; personalized searches </a:t>
            </a:r>
          </a:p>
          <a:p>
            <a:pPr marL="0" indent="0">
              <a:buNone/>
            </a:pPr>
            <a:endParaRPr lang="en-GB" sz="2400" dirty="0"/>
          </a:p>
          <a:p>
            <a:pPr marL="0" indent="0">
              <a:buNone/>
            </a:pPr>
            <a:r>
              <a:rPr lang="en-GB" sz="2400" dirty="0">
                <a:solidFill>
                  <a:srgbClr val="CC6238"/>
                </a:solidFill>
              </a:rPr>
              <a:t>Impact </a:t>
            </a:r>
          </a:p>
          <a:p>
            <a:r>
              <a:rPr lang="en-GB" sz="2400" dirty="0"/>
              <a:t>Increased engagement by young adults.</a:t>
            </a:r>
          </a:p>
          <a:p>
            <a:r>
              <a:rPr lang="en-GB" sz="2400" dirty="0"/>
              <a:t>De-centralised market.</a:t>
            </a:r>
          </a:p>
          <a:p>
            <a:r>
              <a:rPr lang="en-GB" sz="2400" dirty="0"/>
              <a:t>Risk of fake and sponsored news. </a:t>
            </a:r>
          </a:p>
          <a:p>
            <a:endParaRPr lang="en-GB" sz="2400" dirty="0"/>
          </a:p>
          <a:p>
            <a:pPr marL="0" indent="0">
              <a:buNone/>
            </a:pPr>
            <a:r>
              <a:rPr lang="en-GB" sz="2400" dirty="0">
                <a:solidFill>
                  <a:srgbClr val="CC6238"/>
                </a:solidFill>
              </a:rPr>
              <a:t>Long term concerns </a:t>
            </a:r>
          </a:p>
          <a:p>
            <a:r>
              <a:rPr lang="en-GB" sz="2400" dirty="0"/>
              <a:t>Increased concentration - Economic power </a:t>
            </a:r>
            <a:r>
              <a:rPr lang="en-GB" sz="2400" dirty="0">
                <a:sym typeface="Wingdings" panose="05000000000000000000" pitchFamily="2" charset="2"/>
              </a:rPr>
              <a:t> </a:t>
            </a:r>
            <a:r>
              <a:rPr lang="en-GB" sz="2400" dirty="0"/>
              <a:t>Political power </a:t>
            </a:r>
          </a:p>
          <a:p>
            <a:r>
              <a:rPr lang="en-GB" sz="2400" dirty="0"/>
              <a:t>Gatekeepers and over blocking.</a:t>
            </a:r>
          </a:p>
          <a:p>
            <a:r>
              <a:rPr lang="en-GB" sz="2400" dirty="0"/>
              <a:t>Buyer power and the impact on news organisation. </a:t>
            </a:r>
          </a:p>
          <a:p>
            <a:r>
              <a:rPr lang="en-GB" sz="2400" dirty="0"/>
              <a:t>Impact on democracy.  </a:t>
            </a:r>
          </a:p>
          <a:p>
            <a:pPr marL="0" indent="0">
              <a:buNone/>
            </a:pPr>
            <a:endParaRPr lang="en-GB" sz="2400" dirty="0"/>
          </a:p>
        </p:txBody>
      </p:sp>
    </p:spTree>
    <p:extLst>
      <p:ext uri="{BB962C8B-B14F-4D97-AF65-F5344CB8AC3E}">
        <p14:creationId xmlns:p14="http://schemas.microsoft.com/office/powerpoint/2010/main" val="221525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38200"/>
          </a:xfrm>
        </p:spPr>
        <p:txBody>
          <a:bodyPr>
            <a:normAutofit/>
          </a:bodyPr>
          <a:lstStyle/>
          <a:p>
            <a:r>
              <a:rPr lang="en-GB" sz="3000" i="1" dirty="0">
                <a:solidFill>
                  <a:srgbClr val="CC6238"/>
                </a:solidFill>
              </a:rPr>
              <a:t>The Perils </a:t>
            </a:r>
            <a:r>
              <a:rPr lang="en-GB" sz="3000" dirty="0">
                <a:solidFill>
                  <a:srgbClr val="CC6238"/>
                </a:solidFill>
              </a:rPr>
              <a:t>of the Algorithm-Driven Economy</a:t>
            </a:r>
          </a:p>
        </p:txBody>
      </p:sp>
      <p:sp>
        <p:nvSpPr>
          <p:cNvPr id="3" name="Content Placeholder 2"/>
          <p:cNvSpPr>
            <a:spLocks noGrp="1"/>
          </p:cNvSpPr>
          <p:nvPr>
            <p:ph sz="quarter" idx="1"/>
          </p:nvPr>
        </p:nvSpPr>
        <p:spPr>
          <a:xfrm>
            <a:off x="228600" y="1527048"/>
            <a:ext cx="8915400" cy="4572000"/>
          </a:xfrm>
        </p:spPr>
        <p:txBody>
          <a:bodyPr>
            <a:normAutofit/>
          </a:bodyPr>
          <a:lstStyle/>
          <a:p>
            <a:pPr marL="0" indent="0">
              <a:buNone/>
            </a:pPr>
            <a:endParaRPr lang="en-GB" dirty="0"/>
          </a:p>
          <a:p>
            <a:pPr marL="0" indent="0">
              <a:buNone/>
            </a:pPr>
            <a:r>
              <a:rPr lang="en-GB" dirty="0"/>
              <a:t>Competition, as we know it -- the invisible hand -- is being displaced by a digitalized hand. </a:t>
            </a:r>
          </a:p>
          <a:p>
            <a:pPr marL="0" indent="0">
              <a:buNone/>
            </a:pPr>
            <a:endParaRPr lang="en-GB" dirty="0"/>
          </a:p>
          <a:p>
            <a:pPr lvl="1">
              <a:buFont typeface="Wingdings" charset="2"/>
              <a:buChar char="Ø"/>
            </a:pPr>
            <a:r>
              <a:rPr lang="en-GB" dirty="0"/>
              <a:t> </a:t>
            </a:r>
            <a:r>
              <a:rPr lang="en-GB" sz="2800" dirty="0">
                <a:solidFill>
                  <a:srgbClr val="CC6238"/>
                </a:solidFill>
              </a:rPr>
              <a:t>Collusion – Algorithms as cartel facilitators.</a:t>
            </a:r>
          </a:p>
          <a:p>
            <a:pPr lvl="1">
              <a:buFont typeface="Wingdings" charset="2"/>
              <a:buChar char="Ø"/>
            </a:pPr>
            <a:r>
              <a:rPr lang="en-GB" sz="2800" dirty="0">
                <a:solidFill>
                  <a:srgbClr val="CC6238"/>
                </a:solidFill>
              </a:rPr>
              <a:t> Discrimination</a:t>
            </a:r>
          </a:p>
          <a:p>
            <a:pPr lvl="1">
              <a:buFont typeface="Wingdings" charset="2"/>
              <a:buChar char="Ø"/>
            </a:pPr>
            <a:r>
              <a:rPr lang="en-GB" sz="2800" dirty="0">
                <a:solidFill>
                  <a:srgbClr val="CC6238"/>
                </a:solidFill>
              </a:rPr>
              <a:t> Market power</a:t>
            </a:r>
          </a:p>
          <a:p>
            <a:endParaRPr lang="en-GB" dirty="0"/>
          </a:p>
          <a:p>
            <a:endParaRPr lang="en-GB" dirty="0"/>
          </a:p>
          <a:p>
            <a:endParaRPr lang="en-GB" dirty="0"/>
          </a:p>
        </p:txBody>
      </p:sp>
    </p:spTree>
    <p:extLst>
      <p:ext uri="{BB962C8B-B14F-4D97-AF65-F5344CB8AC3E}">
        <p14:creationId xmlns:p14="http://schemas.microsoft.com/office/powerpoint/2010/main" val="321160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C6238"/>
                </a:solidFill>
              </a:rPr>
              <a:t>Intervention? </a:t>
            </a:r>
            <a:endParaRPr lang="en-US" dirty="0">
              <a:solidFill>
                <a:srgbClr val="CC6238"/>
              </a:solidFill>
            </a:endParaRPr>
          </a:p>
        </p:txBody>
      </p:sp>
      <p:sp>
        <p:nvSpPr>
          <p:cNvPr id="3" name="Content Placeholder 2"/>
          <p:cNvSpPr>
            <a:spLocks noGrp="1"/>
          </p:cNvSpPr>
          <p:nvPr>
            <p:ph sz="half" idx="1"/>
          </p:nvPr>
        </p:nvSpPr>
        <p:spPr>
          <a:xfrm>
            <a:off x="301752" y="3228512"/>
            <a:ext cx="4117848" cy="3400888"/>
          </a:xfrm>
        </p:spPr>
        <p:txBody>
          <a:bodyPr>
            <a:normAutofit fontScale="92500"/>
          </a:bodyPr>
          <a:lstStyle/>
          <a:p>
            <a:pPr marL="0" indent="0">
              <a:buNone/>
            </a:pPr>
            <a:endParaRPr lang="en-US" sz="2000" dirty="0"/>
          </a:p>
          <a:p>
            <a:pPr marL="0" indent="0" algn="ctr">
              <a:buNone/>
            </a:pPr>
            <a:r>
              <a:rPr lang="en-GB" sz="2200" b="1" dirty="0"/>
              <a:t>Against intervention</a:t>
            </a:r>
          </a:p>
          <a:p>
            <a:pPr marL="0" indent="0">
              <a:buNone/>
            </a:pPr>
            <a:endParaRPr lang="en-GB" sz="2200" dirty="0"/>
          </a:p>
          <a:p>
            <a:r>
              <a:rPr lang="en-GB" sz="2200" dirty="0"/>
              <a:t>The formidable market forces will fix it,…</a:t>
            </a:r>
          </a:p>
          <a:p>
            <a:r>
              <a:rPr lang="en-US" sz="2200" dirty="0"/>
              <a:t>Disruptive innovation may change it all,…</a:t>
            </a:r>
          </a:p>
          <a:p>
            <a:r>
              <a:rPr lang="en-GB" sz="2200" dirty="0"/>
              <a:t>Clear chilling effect.</a:t>
            </a:r>
            <a:endParaRPr lang="en-US" sz="2200" dirty="0"/>
          </a:p>
          <a:p>
            <a:pPr marL="0" indent="0">
              <a:buNone/>
            </a:pPr>
            <a:endParaRPr lang="en-US" sz="2000" dirty="0"/>
          </a:p>
          <a:p>
            <a:pPr marL="0" indent="0">
              <a:buNone/>
            </a:pPr>
            <a:endParaRPr lang="en-US" sz="2000" i="1" dirty="0">
              <a:solidFill>
                <a:srgbClr val="C00000"/>
              </a:solidFill>
            </a:endParaRPr>
          </a:p>
          <a:p>
            <a:pPr marL="0" indent="0">
              <a:buNone/>
            </a:pPr>
            <a:endParaRPr lang="en-US" sz="2400" b="1" dirty="0"/>
          </a:p>
        </p:txBody>
      </p:sp>
      <p:sp>
        <p:nvSpPr>
          <p:cNvPr id="4" name="Text Placeholder 3">
            <a:extLst>
              <a:ext uri="{FF2B5EF4-FFF2-40B4-BE49-F238E27FC236}">
                <a16:creationId xmlns:a16="http://schemas.microsoft.com/office/drawing/2014/main" xmlns="" id="{54F0C9FE-EFD0-494B-A157-A1029B2E4A97}"/>
              </a:ext>
            </a:extLst>
          </p:cNvPr>
          <p:cNvSpPr>
            <a:spLocks noGrp="1"/>
          </p:cNvSpPr>
          <p:nvPr>
            <p:ph sz="half" idx="2"/>
          </p:nvPr>
        </p:nvSpPr>
        <p:spPr>
          <a:xfrm>
            <a:off x="5029200" y="3581400"/>
            <a:ext cx="3806952" cy="2590800"/>
          </a:xfrm>
        </p:spPr>
        <p:txBody>
          <a:bodyPr>
            <a:normAutofit fontScale="92500"/>
          </a:bodyPr>
          <a:lstStyle/>
          <a:p>
            <a:pPr marL="0" indent="0" algn="ctr">
              <a:buNone/>
            </a:pPr>
            <a:r>
              <a:rPr lang="en-GB" sz="2200" b="1" dirty="0"/>
              <a:t>Call for intervention</a:t>
            </a:r>
          </a:p>
          <a:p>
            <a:pPr marL="0" indent="0">
              <a:buNone/>
            </a:pPr>
            <a:endParaRPr lang="en-GB" sz="2200" dirty="0"/>
          </a:p>
          <a:p>
            <a:r>
              <a:rPr lang="en-US" sz="2200" dirty="0"/>
              <a:t>‘Competition is for losers’. </a:t>
            </a:r>
          </a:p>
          <a:p>
            <a:r>
              <a:rPr lang="en-GB" sz="2200" dirty="0"/>
              <a:t>Network effects, interconnectivity &amp; deep pockets,….</a:t>
            </a:r>
          </a:p>
          <a:p>
            <a:r>
              <a:rPr lang="en-GB" sz="2200" dirty="0"/>
              <a:t>Cost of under enforcement. </a:t>
            </a:r>
          </a:p>
          <a:p>
            <a:pPr marL="0" indent="0">
              <a:buNone/>
            </a:pPr>
            <a:endParaRPr lang="en-US" dirty="0"/>
          </a:p>
        </p:txBody>
      </p:sp>
      <p:cxnSp>
        <p:nvCxnSpPr>
          <p:cNvPr id="9" name="Straight Connector 8">
            <a:extLst>
              <a:ext uri="{FF2B5EF4-FFF2-40B4-BE49-F238E27FC236}">
                <a16:creationId xmlns:a16="http://schemas.microsoft.com/office/drawing/2014/main" xmlns="" id="{F90D029A-01B0-4A23-9830-EB752DDE2C22}"/>
              </a:ext>
            </a:extLst>
          </p:cNvPr>
          <p:cNvCxnSpPr/>
          <p:nvPr/>
        </p:nvCxnSpPr>
        <p:spPr>
          <a:xfrm>
            <a:off x="4572000" y="3505200"/>
            <a:ext cx="0" cy="2743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9FD3539-8DA2-4077-A88B-0D278358E836}"/>
              </a:ext>
            </a:extLst>
          </p:cNvPr>
          <p:cNvCxnSpPr/>
          <p:nvPr/>
        </p:nvCxnSpPr>
        <p:spPr>
          <a:xfrm>
            <a:off x="990600" y="39624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002B4E7-6C1B-4EC0-B1F5-0CE197192C27}"/>
              </a:ext>
            </a:extLst>
          </p:cNvPr>
          <p:cNvCxnSpPr>
            <a:cxnSpLocks/>
          </p:cNvCxnSpPr>
          <p:nvPr/>
        </p:nvCxnSpPr>
        <p:spPr>
          <a:xfrm>
            <a:off x="5486400" y="39624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D8B0779F-CBFD-413E-91A6-4056F3C4F92A}"/>
              </a:ext>
            </a:extLst>
          </p:cNvPr>
          <p:cNvSpPr/>
          <p:nvPr/>
        </p:nvSpPr>
        <p:spPr>
          <a:xfrm>
            <a:off x="533400" y="1721440"/>
            <a:ext cx="8077200" cy="1200329"/>
          </a:xfrm>
          <a:prstGeom prst="rect">
            <a:avLst/>
          </a:prstGeom>
        </p:spPr>
        <p:txBody>
          <a:bodyPr wrap="square">
            <a:spAutoFit/>
          </a:bodyPr>
          <a:lstStyle/>
          <a:p>
            <a:pPr algn="ctr"/>
            <a:r>
              <a:rPr lang="en-GB" sz="2400" i="1" dirty="0"/>
              <a:t>Careful balancing exercise.</a:t>
            </a:r>
          </a:p>
          <a:p>
            <a:pPr algn="ctr"/>
            <a:r>
              <a:rPr lang="en-GB" sz="2400" i="1" dirty="0"/>
              <a:t>Competition law one of many instruments.</a:t>
            </a:r>
          </a:p>
          <a:p>
            <a:pPr algn="ctr"/>
            <a:r>
              <a:rPr lang="en-GB" sz="2400" i="1" dirty="0"/>
              <a:t>Wide tool box - data protection, privacy…</a:t>
            </a:r>
          </a:p>
        </p:txBody>
      </p:sp>
    </p:spTree>
    <p:extLst>
      <p:ext uri="{BB962C8B-B14F-4D97-AF65-F5344CB8AC3E}">
        <p14:creationId xmlns:p14="http://schemas.microsoft.com/office/powerpoint/2010/main" val="2371251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C6238"/>
                </a:solidFill>
              </a:rPr>
              <a:t>The goals of competition law</a:t>
            </a:r>
            <a:endParaRPr lang="en-US" dirty="0">
              <a:solidFill>
                <a:srgbClr val="CC6238"/>
              </a:solidFill>
            </a:endParaRPr>
          </a:p>
        </p:txBody>
      </p:sp>
      <p:sp>
        <p:nvSpPr>
          <p:cNvPr id="3" name="Content Placeholder 2"/>
          <p:cNvSpPr>
            <a:spLocks noGrp="1"/>
          </p:cNvSpPr>
          <p:nvPr>
            <p:ph sz="half" idx="1"/>
          </p:nvPr>
        </p:nvSpPr>
        <p:spPr>
          <a:xfrm>
            <a:off x="301752" y="3228512"/>
            <a:ext cx="4117848" cy="3400888"/>
          </a:xfrm>
        </p:spPr>
        <p:txBody>
          <a:bodyPr>
            <a:normAutofit fontScale="92500"/>
          </a:bodyPr>
          <a:lstStyle/>
          <a:p>
            <a:pPr marL="0" indent="0">
              <a:buNone/>
            </a:pPr>
            <a:endParaRPr lang="en-US" sz="2000" dirty="0"/>
          </a:p>
          <a:p>
            <a:pPr marL="0" indent="0" algn="ctr">
              <a:buNone/>
            </a:pPr>
            <a:r>
              <a:rPr lang="en-GB" sz="2200" b="1" dirty="0"/>
              <a:t>‘Narrow’ view</a:t>
            </a:r>
          </a:p>
          <a:p>
            <a:pPr marL="0" indent="0">
              <a:buNone/>
            </a:pPr>
            <a:endParaRPr lang="en-GB" sz="2200" dirty="0"/>
          </a:p>
          <a:p>
            <a:r>
              <a:rPr lang="en-GB" sz="2200" dirty="0"/>
              <a:t>Purity of antitrust should not be undermined. </a:t>
            </a:r>
          </a:p>
          <a:p>
            <a:r>
              <a:rPr lang="en-GB" sz="2200" dirty="0"/>
              <a:t>Only what we can count, counts. </a:t>
            </a:r>
          </a:p>
          <a:p>
            <a:r>
              <a:rPr lang="en-GB" sz="2200" dirty="0"/>
              <a:t>No link between concentration and harmful effect,…</a:t>
            </a:r>
            <a:endParaRPr lang="en-US" sz="2000" dirty="0"/>
          </a:p>
          <a:p>
            <a:pPr marL="0" indent="0">
              <a:buNone/>
            </a:pPr>
            <a:endParaRPr lang="en-US" sz="2000" i="1" dirty="0">
              <a:solidFill>
                <a:srgbClr val="C00000"/>
              </a:solidFill>
            </a:endParaRPr>
          </a:p>
          <a:p>
            <a:pPr marL="0" indent="0">
              <a:buNone/>
            </a:pPr>
            <a:endParaRPr lang="en-US" sz="2400" b="1" dirty="0"/>
          </a:p>
        </p:txBody>
      </p:sp>
      <p:sp>
        <p:nvSpPr>
          <p:cNvPr id="4" name="Text Placeholder 3">
            <a:extLst>
              <a:ext uri="{FF2B5EF4-FFF2-40B4-BE49-F238E27FC236}">
                <a16:creationId xmlns:a16="http://schemas.microsoft.com/office/drawing/2014/main" xmlns="" id="{54F0C9FE-EFD0-494B-A157-A1029B2E4A97}"/>
              </a:ext>
            </a:extLst>
          </p:cNvPr>
          <p:cNvSpPr>
            <a:spLocks noGrp="1"/>
          </p:cNvSpPr>
          <p:nvPr>
            <p:ph sz="half" idx="2"/>
          </p:nvPr>
        </p:nvSpPr>
        <p:spPr>
          <a:xfrm>
            <a:off x="5029200" y="3581400"/>
            <a:ext cx="3806952" cy="2590800"/>
          </a:xfrm>
        </p:spPr>
        <p:txBody>
          <a:bodyPr>
            <a:normAutofit fontScale="92500"/>
          </a:bodyPr>
          <a:lstStyle/>
          <a:p>
            <a:pPr marL="0" indent="0" algn="ctr">
              <a:buNone/>
            </a:pPr>
            <a:r>
              <a:rPr lang="en-GB" sz="2200" b="1" dirty="0"/>
              <a:t>‘Wide’ view</a:t>
            </a:r>
          </a:p>
          <a:p>
            <a:pPr marL="0" indent="0">
              <a:buNone/>
            </a:pPr>
            <a:endParaRPr lang="en-GB" sz="2200" dirty="0"/>
          </a:p>
          <a:p>
            <a:r>
              <a:rPr lang="en-US" sz="2200" dirty="0"/>
              <a:t>Social policy.</a:t>
            </a:r>
          </a:p>
          <a:p>
            <a:r>
              <a:rPr lang="en-GB" sz="2200" dirty="0"/>
              <a:t>Consumers at the heart of the analysis.</a:t>
            </a:r>
          </a:p>
          <a:p>
            <a:r>
              <a:rPr lang="en-GB" sz="2200" dirty="0"/>
              <a:t>Fairness,…   </a:t>
            </a:r>
          </a:p>
          <a:p>
            <a:pPr marL="0" indent="0">
              <a:buNone/>
            </a:pPr>
            <a:endParaRPr lang="en-US" dirty="0"/>
          </a:p>
        </p:txBody>
      </p:sp>
      <p:sp>
        <p:nvSpPr>
          <p:cNvPr id="5" name="TextBox 4"/>
          <p:cNvSpPr txBox="1"/>
          <p:nvPr/>
        </p:nvSpPr>
        <p:spPr>
          <a:xfrm>
            <a:off x="130302" y="1583457"/>
            <a:ext cx="8686800" cy="1508105"/>
          </a:xfrm>
          <a:prstGeom prst="rect">
            <a:avLst/>
          </a:prstGeom>
          <a:noFill/>
        </p:spPr>
        <p:txBody>
          <a:bodyPr wrap="square" rtlCol="0">
            <a:spAutoFit/>
          </a:bodyPr>
          <a:lstStyle/>
          <a:p>
            <a:pPr algn="ctr"/>
            <a:r>
              <a:rPr lang="en-GB" sz="2300" i="1" dirty="0"/>
              <a:t>Total Welfare,… Consumer welfare,… Efficiency,… Competitive process,… Market structure,… Fairness,… Wealth distribution,... Industrial policies,…</a:t>
            </a:r>
          </a:p>
          <a:p>
            <a:pPr algn="ctr"/>
            <a:endParaRPr lang="en-GB" sz="2300" i="1" dirty="0"/>
          </a:p>
        </p:txBody>
      </p:sp>
      <p:cxnSp>
        <p:nvCxnSpPr>
          <p:cNvPr id="9" name="Straight Connector 8">
            <a:extLst>
              <a:ext uri="{FF2B5EF4-FFF2-40B4-BE49-F238E27FC236}">
                <a16:creationId xmlns:a16="http://schemas.microsoft.com/office/drawing/2014/main" xmlns="" id="{F90D029A-01B0-4A23-9830-EB752DDE2C22}"/>
              </a:ext>
            </a:extLst>
          </p:cNvPr>
          <p:cNvCxnSpPr/>
          <p:nvPr/>
        </p:nvCxnSpPr>
        <p:spPr>
          <a:xfrm>
            <a:off x="4572000" y="3505200"/>
            <a:ext cx="0" cy="2743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9FD3539-8DA2-4077-A88B-0D278358E836}"/>
              </a:ext>
            </a:extLst>
          </p:cNvPr>
          <p:cNvCxnSpPr/>
          <p:nvPr/>
        </p:nvCxnSpPr>
        <p:spPr>
          <a:xfrm>
            <a:off x="990600" y="39624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002B4E7-6C1B-4EC0-B1F5-0CE197192C27}"/>
              </a:ext>
            </a:extLst>
          </p:cNvPr>
          <p:cNvCxnSpPr>
            <a:cxnSpLocks/>
          </p:cNvCxnSpPr>
          <p:nvPr/>
        </p:nvCxnSpPr>
        <p:spPr>
          <a:xfrm>
            <a:off x="5486400" y="3962400"/>
            <a:ext cx="289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19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CFDA7-7198-4ED1-8250-54F6061E411F}" type="slidenum">
              <a:rPr lang="en-GB" smtClean="0"/>
              <a:t>32</a:t>
            </a:fld>
            <a:endParaRPr lang="en-GB"/>
          </a:p>
        </p:txBody>
      </p:sp>
      <p:sp>
        <p:nvSpPr>
          <p:cNvPr id="2" name="Title 1"/>
          <p:cNvSpPr>
            <a:spLocks noGrp="1"/>
          </p:cNvSpPr>
          <p:nvPr>
            <p:ph type="title" idx="4294967295"/>
          </p:nvPr>
        </p:nvSpPr>
        <p:spPr>
          <a:xfrm>
            <a:off x="0" y="228600"/>
            <a:ext cx="8534400" cy="758825"/>
          </a:xfrm>
        </p:spPr>
        <p:txBody>
          <a:bodyPr>
            <a:normAutofit/>
          </a:bodyPr>
          <a:lstStyle/>
          <a:p>
            <a:pPr marL="0" indent="0"/>
            <a:r>
              <a:rPr lang="en-GB" sz="3200" dirty="0">
                <a:solidFill>
                  <a:srgbClr val="CC6238"/>
                </a:solidFill>
              </a:rPr>
              <a:t>Final Reflections </a:t>
            </a:r>
          </a:p>
        </p:txBody>
      </p:sp>
      <p:sp>
        <p:nvSpPr>
          <p:cNvPr id="3" name="Content Placeholder 2"/>
          <p:cNvSpPr>
            <a:spLocks noGrp="1"/>
          </p:cNvSpPr>
          <p:nvPr>
            <p:ph sz="half" idx="4294967295"/>
          </p:nvPr>
        </p:nvSpPr>
        <p:spPr>
          <a:xfrm>
            <a:off x="381000" y="1219200"/>
            <a:ext cx="5791200" cy="5181600"/>
          </a:xfrm>
        </p:spPr>
        <p:txBody>
          <a:bodyPr>
            <a:noAutofit/>
          </a:bodyPr>
          <a:lstStyle/>
          <a:p>
            <a:pPr marL="0" indent="0">
              <a:buNone/>
            </a:pPr>
            <a:r>
              <a:rPr lang="en-US" sz="2000" dirty="0">
                <a:solidFill>
                  <a:schemeClr val="tx1">
                    <a:lumMod val="95000"/>
                    <a:lumOff val="5000"/>
                  </a:schemeClr>
                </a:solidFill>
              </a:rPr>
              <a:t>To what extent does the “invisible hand” still hold sway? </a:t>
            </a:r>
          </a:p>
          <a:p>
            <a:pPr marL="0" indent="0">
              <a:buNone/>
            </a:pPr>
            <a:endParaRPr lang="en-US" sz="2000" dirty="0">
              <a:solidFill>
                <a:schemeClr val="tx1">
                  <a:lumMod val="95000"/>
                  <a:lumOff val="5000"/>
                </a:schemeClr>
              </a:solidFill>
            </a:endParaRPr>
          </a:p>
          <a:p>
            <a:pPr marL="0" indent="0">
              <a:buNone/>
            </a:pPr>
            <a:r>
              <a:rPr lang="en-US" sz="2000" dirty="0">
                <a:solidFill>
                  <a:schemeClr val="tx1">
                    <a:lumMod val="95000"/>
                    <a:lumOff val="5000"/>
                  </a:schemeClr>
                </a:solidFill>
              </a:rPr>
              <a:t>Does </a:t>
            </a:r>
            <a:r>
              <a:rPr lang="en-US" sz="2000" i="1" dirty="0">
                <a:solidFill>
                  <a:schemeClr val="tx1">
                    <a:lumMod val="95000"/>
                    <a:lumOff val="5000"/>
                  </a:schemeClr>
                </a:solidFill>
              </a:rPr>
              <a:t>Virtual Competition </a:t>
            </a:r>
            <a:r>
              <a:rPr lang="en-US" sz="2000" dirty="0">
                <a:solidFill>
                  <a:schemeClr val="tx1">
                    <a:lumMod val="95000"/>
                    <a:lumOff val="5000"/>
                  </a:schemeClr>
                </a:solidFill>
              </a:rPr>
              <a:t>call for a new approach or is it merely ‘</a:t>
            </a:r>
            <a:r>
              <a:rPr lang="en-GB" sz="2000" dirty="0">
                <a:solidFill>
                  <a:schemeClr val="tx1">
                    <a:lumMod val="95000"/>
                    <a:lumOff val="5000"/>
                  </a:schemeClr>
                </a:solidFill>
              </a:rPr>
              <a:t>old wine in new bottle’?</a:t>
            </a:r>
            <a:r>
              <a:rPr lang="en-US" sz="2000" dirty="0">
                <a:solidFill>
                  <a:schemeClr val="tx1">
                    <a:lumMod val="95000"/>
                    <a:lumOff val="5000"/>
                  </a:schemeClr>
                </a:solidFill>
              </a:rPr>
              <a:t> </a:t>
            </a:r>
          </a:p>
          <a:p>
            <a:pPr marL="0" indent="0">
              <a:buNone/>
            </a:pPr>
            <a:endParaRPr lang="en-GB" sz="2000" dirty="0">
              <a:solidFill>
                <a:schemeClr val="tx1">
                  <a:lumMod val="95000"/>
                  <a:lumOff val="5000"/>
                </a:schemeClr>
              </a:solidFill>
            </a:endParaRPr>
          </a:p>
          <a:p>
            <a:pPr marL="0" indent="0">
              <a:buNone/>
            </a:pPr>
            <a:r>
              <a:rPr lang="en-GB" sz="2000" dirty="0">
                <a:solidFill>
                  <a:schemeClr val="tx1">
                    <a:lumMod val="95000"/>
                    <a:lumOff val="5000"/>
                  </a:schemeClr>
                </a:solidFill>
              </a:rPr>
              <a:t>Be mindful of the risks and costs of over and under intervention. </a:t>
            </a:r>
          </a:p>
          <a:p>
            <a:pPr marL="0" indent="0">
              <a:buNone/>
            </a:pPr>
            <a:endParaRPr lang="en-GB" sz="2000" dirty="0">
              <a:solidFill>
                <a:schemeClr val="tx1">
                  <a:lumMod val="95000"/>
                  <a:lumOff val="5000"/>
                </a:schemeClr>
              </a:solidFill>
            </a:endParaRPr>
          </a:p>
          <a:p>
            <a:pPr marL="0" indent="0">
              <a:buNone/>
            </a:pPr>
            <a:r>
              <a:rPr lang="en-GB" sz="2000" dirty="0">
                <a:solidFill>
                  <a:schemeClr val="tx1">
                    <a:lumMod val="95000"/>
                    <a:lumOff val="5000"/>
                  </a:schemeClr>
                </a:solidFill>
              </a:rPr>
              <a:t>What is the impact on the market for goods and services?</a:t>
            </a:r>
          </a:p>
          <a:p>
            <a:pPr marL="0" indent="0">
              <a:buNone/>
            </a:pPr>
            <a:endParaRPr lang="en-GB" sz="2000" dirty="0">
              <a:solidFill>
                <a:schemeClr val="tx1">
                  <a:lumMod val="95000"/>
                  <a:lumOff val="5000"/>
                </a:schemeClr>
              </a:solidFill>
            </a:endParaRPr>
          </a:p>
          <a:p>
            <a:pPr marL="0" indent="0">
              <a:buNone/>
            </a:pPr>
            <a:r>
              <a:rPr lang="en-GB" sz="2000" dirty="0">
                <a:solidFill>
                  <a:schemeClr val="tx1">
                    <a:lumMod val="95000"/>
                    <a:lumOff val="5000"/>
                  </a:schemeClr>
                </a:solidFill>
              </a:rPr>
              <a:t>What is the impact on the market for ideas? democracy? autonomy? </a:t>
            </a:r>
          </a:p>
        </p:txBody>
      </p:sp>
      <p:pic>
        <p:nvPicPr>
          <p:cNvPr id="6" name="Picture 5">
            <a:extLst>
              <a:ext uri="{FF2B5EF4-FFF2-40B4-BE49-F238E27FC236}">
                <a16:creationId xmlns:a16="http://schemas.microsoft.com/office/drawing/2014/main" xmlns="" id="{36803C42-8759-4714-840F-6D20F804377B}"/>
              </a:ext>
            </a:extLst>
          </p:cNvPr>
          <p:cNvPicPr>
            <a:picLocks noChangeAspect="1"/>
          </p:cNvPicPr>
          <p:nvPr/>
        </p:nvPicPr>
        <p:blipFill>
          <a:blip r:embed="rId2"/>
          <a:stretch>
            <a:fillRect/>
          </a:stretch>
        </p:blipFill>
        <p:spPr>
          <a:xfrm>
            <a:off x="6019800" y="1600200"/>
            <a:ext cx="2903352" cy="4001484"/>
          </a:xfrm>
          <a:prstGeom prst="rect">
            <a:avLst/>
          </a:prstGeom>
        </p:spPr>
      </p:pic>
    </p:spTree>
    <p:extLst>
      <p:ext uri="{BB962C8B-B14F-4D97-AF65-F5344CB8AC3E}">
        <p14:creationId xmlns:p14="http://schemas.microsoft.com/office/powerpoint/2010/main" val="53047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solidFill>
                  <a:schemeClr val="accent1"/>
                </a:solidFill>
              </a:rPr>
              <a:t>Digitalised Collusion</a:t>
            </a:r>
          </a:p>
        </p:txBody>
      </p:sp>
      <p:sp>
        <p:nvSpPr>
          <p:cNvPr id="3" name="Content Placeholder 2"/>
          <p:cNvSpPr>
            <a:spLocks noGrp="1"/>
          </p:cNvSpPr>
          <p:nvPr>
            <p:ph sz="quarter" idx="1"/>
          </p:nvPr>
        </p:nvSpPr>
        <p:spPr>
          <a:xfrm>
            <a:off x="301752" y="1295400"/>
            <a:ext cx="8537448" cy="5257800"/>
          </a:xfrm>
        </p:spPr>
        <p:txBody>
          <a:bodyPr>
            <a:normAutofit/>
          </a:bodyPr>
          <a:lstStyle/>
          <a:p>
            <a:pPr marL="0" indent="0">
              <a:buNone/>
            </a:pPr>
            <a:r>
              <a:rPr lang="en-GB" dirty="0"/>
              <a:t> </a:t>
            </a:r>
          </a:p>
          <a:p>
            <a:pPr marL="0" indent="0">
              <a:buNone/>
            </a:pPr>
            <a:r>
              <a:rPr lang="en-GB" dirty="0"/>
              <a:t>‘Classic’ collusion </a:t>
            </a:r>
          </a:p>
          <a:p>
            <a:pPr lvl="1"/>
            <a:r>
              <a:rPr lang="en-GB" i="1" dirty="0">
                <a:solidFill>
                  <a:srgbClr val="CC6238"/>
                </a:solidFill>
              </a:rPr>
              <a:t>Airline Tariff Publishing</a:t>
            </a:r>
          </a:p>
          <a:p>
            <a:pPr lvl="1"/>
            <a:r>
              <a:rPr lang="en-GB" i="1" dirty="0" err="1">
                <a:solidFill>
                  <a:srgbClr val="CC6238"/>
                </a:solidFill>
              </a:rPr>
              <a:t>Topkins</a:t>
            </a:r>
            <a:r>
              <a:rPr lang="en-GB" i="1" dirty="0">
                <a:solidFill>
                  <a:srgbClr val="CC6238"/>
                </a:solidFill>
              </a:rPr>
              <a:t> </a:t>
            </a:r>
          </a:p>
          <a:p>
            <a:pPr lvl="1"/>
            <a:r>
              <a:rPr lang="en-GB" i="1" dirty="0">
                <a:solidFill>
                  <a:srgbClr val="CC6238"/>
                </a:solidFill>
              </a:rPr>
              <a:t>Trod</a:t>
            </a:r>
          </a:p>
          <a:p>
            <a:endParaRPr lang="en-GB" dirty="0"/>
          </a:p>
          <a:p>
            <a:pPr marL="0" indent="0">
              <a:buNone/>
            </a:pPr>
            <a:r>
              <a:rPr lang="en-GB" dirty="0"/>
              <a:t>Hub and Spoke</a:t>
            </a:r>
          </a:p>
          <a:p>
            <a:pPr lvl="1"/>
            <a:r>
              <a:rPr lang="en-GB" dirty="0">
                <a:solidFill>
                  <a:srgbClr val="CC6238"/>
                </a:solidFill>
              </a:rPr>
              <a:t>Intentional and unintentional alignment of price.</a:t>
            </a:r>
          </a:p>
          <a:p>
            <a:pPr lvl="1"/>
            <a:r>
              <a:rPr lang="en-GB" i="1" dirty="0" err="1">
                <a:solidFill>
                  <a:srgbClr val="CC6238"/>
                </a:solidFill>
              </a:rPr>
              <a:t>Eturas</a:t>
            </a:r>
            <a:r>
              <a:rPr lang="en-GB" i="1" dirty="0">
                <a:solidFill>
                  <a:srgbClr val="CC6238"/>
                </a:solidFill>
              </a:rPr>
              <a:t> and Others</a:t>
            </a:r>
          </a:p>
          <a:p>
            <a:pPr lvl="1"/>
            <a:r>
              <a:rPr lang="en-GB" i="1" dirty="0">
                <a:solidFill>
                  <a:srgbClr val="CC6238"/>
                </a:solidFill>
              </a:rPr>
              <a:t>Dynamic personalised pricing - </a:t>
            </a:r>
            <a:r>
              <a:rPr lang="en-GB" i="1" dirty="0">
                <a:solidFill>
                  <a:schemeClr val="tx1"/>
                </a:solidFill>
              </a:rPr>
              <a:t>e</a:t>
            </a:r>
            <a:r>
              <a:rPr lang="en-US" dirty="0" err="1">
                <a:solidFill>
                  <a:schemeClr val="tx1"/>
                </a:solidFill>
              </a:rPr>
              <a:t>xample</a:t>
            </a:r>
            <a:r>
              <a:rPr lang="en-US" dirty="0"/>
              <a:t>: </a:t>
            </a:r>
            <a:r>
              <a:rPr lang="en-US" dirty="0">
                <a:solidFill>
                  <a:schemeClr val="tx1"/>
                </a:solidFill>
              </a:rPr>
              <a:t>Gas stations in the Rotterdam area using the same a2i Systems pricing software...</a:t>
            </a:r>
            <a:endParaRPr lang="en-GB" i="1" dirty="0">
              <a:solidFill>
                <a:schemeClr val="tx1"/>
              </a:solidFill>
            </a:endParaRPr>
          </a:p>
          <a:p>
            <a:pPr marL="274320" lvl="1" indent="0">
              <a:buNone/>
            </a:pPr>
            <a:endParaRPr lang="en-GB" b="1" dirty="0">
              <a:solidFill>
                <a:schemeClr val="tx1"/>
              </a:solidFill>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716CFDA7-7198-4ED1-8250-54F6061E411F}" type="slidenum">
              <a:rPr lang="en-GB" smtClean="0"/>
              <a:t>4</a:t>
            </a:fld>
            <a:endParaRPr lang="en-GB"/>
          </a:p>
        </p:txBody>
      </p:sp>
    </p:spTree>
    <p:extLst>
      <p:ext uri="{BB962C8B-B14F-4D97-AF65-F5344CB8AC3E}">
        <p14:creationId xmlns:p14="http://schemas.microsoft.com/office/powerpoint/2010/main" val="192167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C5C88-F87B-4FB6-A854-1253F9571966}"/>
              </a:ext>
            </a:extLst>
          </p:cNvPr>
          <p:cNvSpPr>
            <a:spLocks noGrp="1"/>
          </p:cNvSpPr>
          <p:nvPr>
            <p:ph type="title"/>
          </p:nvPr>
        </p:nvSpPr>
        <p:spPr/>
        <p:txBody>
          <a:bodyPr/>
          <a:lstStyle/>
          <a:p>
            <a:r>
              <a:rPr lang="en-GB" dirty="0" smtClean="0">
                <a:solidFill>
                  <a:srgbClr val="CC3300"/>
                </a:solidFill>
              </a:rPr>
              <a:t>Responsibility of provider? Cartel </a:t>
            </a:r>
            <a:r>
              <a:rPr lang="en-GB" dirty="0">
                <a:solidFill>
                  <a:srgbClr val="CC3300"/>
                </a:solidFill>
              </a:rPr>
              <a:t>facilitators </a:t>
            </a:r>
            <a:endParaRPr lang="en-US" dirty="0">
              <a:solidFill>
                <a:srgbClr val="CC3300"/>
              </a:solidFill>
            </a:endParaRPr>
          </a:p>
        </p:txBody>
      </p:sp>
      <p:sp>
        <p:nvSpPr>
          <p:cNvPr id="3" name="Footer Placeholder 2">
            <a:extLst>
              <a:ext uri="{FF2B5EF4-FFF2-40B4-BE49-F238E27FC236}">
                <a16:creationId xmlns="" xmlns:a16="http://schemas.microsoft.com/office/drawing/2014/main" id="{B84367CF-8C21-4447-BCEA-7D0050879CB3}"/>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 xmlns:a16="http://schemas.microsoft.com/office/drawing/2014/main" id="{EB3F1D49-3BAE-4D48-9470-2C28F5830057}"/>
              </a:ext>
            </a:extLst>
          </p:cNvPr>
          <p:cNvSpPr>
            <a:spLocks noGrp="1"/>
          </p:cNvSpPr>
          <p:nvPr>
            <p:ph type="sldNum" sz="quarter" idx="12"/>
          </p:nvPr>
        </p:nvSpPr>
        <p:spPr/>
        <p:txBody>
          <a:bodyPr/>
          <a:lstStyle/>
          <a:p>
            <a:pPr>
              <a:defRPr/>
            </a:pPr>
            <a:fld id="{67D9F713-1B6E-48F3-B2D6-B8379A903733}" type="slidenum">
              <a:rPr lang="en-US" smtClean="0"/>
              <a:pPr>
                <a:defRPr/>
              </a:pPr>
              <a:t>5</a:t>
            </a:fld>
            <a:endParaRPr lang="en-US"/>
          </a:p>
        </p:txBody>
      </p:sp>
      <p:sp>
        <p:nvSpPr>
          <p:cNvPr id="5" name="Content Placeholder 4">
            <a:extLst>
              <a:ext uri="{FF2B5EF4-FFF2-40B4-BE49-F238E27FC236}">
                <a16:creationId xmlns="" xmlns:a16="http://schemas.microsoft.com/office/drawing/2014/main" id="{93F0C1C5-C714-4804-AE60-16780CB57254}"/>
              </a:ext>
            </a:extLst>
          </p:cNvPr>
          <p:cNvSpPr>
            <a:spLocks noGrp="1"/>
          </p:cNvSpPr>
          <p:nvPr>
            <p:ph sz="quarter" idx="1"/>
          </p:nvPr>
        </p:nvSpPr>
        <p:spPr>
          <a:xfrm>
            <a:off x="301752" y="1700808"/>
            <a:ext cx="8503920" cy="4608512"/>
          </a:xfrm>
        </p:spPr>
        <p:txBody>
          <a:bodyPr>
            <a:normAutofit fontScale="77500" lnSpcReduction="20000"/>
          </a:bodyPr>
          <a:lstStyle/>
          <a:p>
            <a:pPr marL="0" indent="0">
              <a:buNone/>
            </a:pPr>
            <a:r>
              <a:rPr lang="en-US" dirty="0">
                <a:solidFill>
                  <a:srgbClr val="CC3300"/>
                </a:solidFill>
              </a:rPr>
              <a:t>Case T-99/04 - </a:t>
            </a:r>
            <a:r>
              <a:rPr lang="en-US" i="1" dirty="0">
                <a:solidFill>
                  <a:srgbClr val="CC3300"/>
                </a:solidFill>
              </a:rPr>
              <a:t>AC-</a:t>
            </a:r>
            <a:r>
              <a:rPr lang="en-US" i="1" dirty="0" err="1">
                <a:solidFill>
                  <a:srgbClr val="CC3300"/>
                </a:solidFill>
              </a:rPr>
              <a:t>Treuhand</a:t>
            </a:r>
            <a:r>
              <a:rPr lang="en-US" i="1" dirty="0">
                <a:solidFill>
                  <a:srgbClr val="CC3300"/>
                </a:solidFill>
              </a:rPr>
              <a:t> AG v Commission </a:t>
            </a:r>
            <a:r>
              <a:rPr lang="en-US" dirty="0">
                <a:solidFill>
                  <a:srgbClr val="CC3300"/>
                </a:solidFill>
              </a:rPr>
              <a:t>(AC-</a:t>
            </a:r>
            <a:r>
              <a:rPr lang="en-US" dirty="0" err="1">
                <a:solidFill>
                  <a:srgbClr val="CC3300"/>
                </a:solidFill>
              </a:rPr>
              <a:t>Treuhand</a:t>
            </a:r>
            <a:r>
              <a:rPr lang="en-US" dirty="0">
                <a:solidFill>
                  <a:srgbClr val="CC3300"/>
                </a:solidFill>
              </a:rPr>
              <a:t> I)</a:t>
            </a:r>
          </a:p>
          <a:p>
            <a:pPr marL="0" indent="0">
              <a:buNone/>
            </a:pPr>
            <a:endParaRPr lang="en-GB" i="1" dirty="0"/>
          </a:p>
          <a:p>
            <a:pPr marL="0" indent="0">
              <a:buNone/>
            </a:pPr>
            <a:r>
              <a:rPr lang="en-GB" i="1" dirty="0"/>
              <a:t>An undertaking may be responsible for the implementation of the anticompetitive activity even if it does not restrict its own freedom of action on the market on which it is primarily active.</a:t>
            </a:r>
          </a:p>
          <a:p>
            <a:pPr marL="0" indent="0">
              <a:buNone/>
            </a:pPr>
            <a:endParaRPr lang="en-GB" i="1" dirty="0"/>
          </a:p>
          <a:p>
            <a:pPr marL="0" indent="0">
              <a:buNone/>
            </a:pPr>
            <a:r>
              <a:rPr lang="en-GB" dirty="0">
                <a:solidFill>
                  <a:srgbClr val="CC3300"/>
                </a:solidFill>
              </a:rPr>
              <a:t>Case C-194/14 - AC-</a:t>
            </a:r>
            <a:r>
              <a:rPr lang="en-GB" dirty="0" err="1">
                <a:solidFill>
                  <a:srgbClr val="CC3300"/>
                </a:solidFill>
              </a:rPr>
              <a:t>Treuhand</a:t>
            </a:r>
            <a:r>
              <a:rPr lang="en-GB" dirty="0">
                <a:solidFill>
                  <a:srgbClr val="CC3300"/>
                </a:solidFill>
              </a:rPr>
              <a:t> AG v Commission  (AC-</a:t>
            </a:r>
            <a:r>
              <a:rPr lang="en-GB" dirty="0" err="1">
                <a:solidFill>
                  <a:srgbClr val="CC3300"/>
                </a:solidFill>
              </a:rPr>
              <a:t>Treuhand</a:t>
            </a:r>
            <a:r>
              <a:rPr lang="en-GB" dirty="0">
                <a:solidFill>
                  <a:srgbClr val="CC3300"/>
                </a:solidFill>
              </a:rPr>
              <a:t> II)</a:t>
            </a:r>
          </a:p>
          <a:p>
            <a:pPr marL="0" indent="0">
              <a:buNone/>
            </a:pPr>
            <a:endParaRPr lang="en-GB" i="1" dirty="0"/>
          </a:p>
          <a:p>
            <a:pPr marL="0" indent="0">
              <a:buNone/>
            </a:pPr>
            <a:r>
              <a:rPr lang="en-GB" i="1" dirty="0"/>
              <a:t>In the present case AC‑</a:t>
            </a:r>
            <a:r>
              <a:rPr lang="en-GB" i="1" dirty="0" err="1"/>
              <a:t>Treuhand</a:t>
            </a:r>
            <a:r>
              <a:rPr lang="en-GB" i="1" dirty="0"/>
              <a:t> played an essential role in the infringements at issue by organising a meetings and actively participating in them, by collecting and supplying data on sales on the relevant markets and by offering to act as a moderator. The action taken by AC‑</a:t>
            </a:r>
            <a:r>
              <a:rPr lang="en-GB" i="1" dirty="0" err="1"/>
              <a:t>Treuhand</a:t>
            </a:r>
            <a:r>
              <a:rPr lang="en-GB" i="1" dirty="0"/>
              <a:t> did not constitute mere peripheral services but were directly linked to the antic-competitive efforts made by the producers of heat stabilisers. </a:t>
            </a:r>
          </a:p>
          <a:p>
            <a:endParaRPr lang="en-US" dirty="0"/>
          </a:p>
        </p:txBody>
      </p:sp>
    </p:spTree>
    <p:extLst>
      <p:ext uri="{BB962C8B-B14F-4D97-AF65-F5344CB8AC3E}">
        <p14:creationId xmlns:p14="http://schemas.microsoft.com/office/powerpoint/2010/main" val="16941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931D6E-1703-4349-AF01-B398EB067444}"/>
              </a:ext>
            </a:extLst>
          </p:cNvPr>
          <p:cNvSpPr>
            <a:spLocks noGrp="1"/>
          </p:cNvSpPr>
          <p:nvPr>
            <p:ph type="title"/>
          </p:nvPr>
        </p:nvSpPr>
        <p:spPr/>
        <p:txBody>
          <a:bodyPr/>
          <a:lstStyle/>
          <a:p>
            <a:endParaRPr lang="en-US"/>
          </a:p>
        </p:txBody>
      </p:sp>
      <p:sp>
        <p:nvSpPr>
          <p:cNvPr id="3" name="Footer Placeholder 2">
            <a:extLst>
              <a:ext uri="{FF2B5EF4-FFF2-40B4-BE49-F238E27FC236}">
                <a16:creationId xmlns="" xmlns:a16="http://schemas.microsoft.com/office/drawing/2014/main" id="{22F46308-6E42-4FBF-8A80-13DE41FEF246}"/>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 xmlns:a16="http://schemas.microsoft.com/office/drawing/2014/main" id="{4FA7472A-AC0C-47BA-99F3-97DB2D2B3D46}"/>
              </a:ext>
            </a:extLst>
          </p:cNvPr>
          <p:cNvSpPr>
            <a:spLocks noGrp="1"/>
          </p:cNvSpPr>
          <p:nvPr>
            <p:ph type="sldNum" sz="quarter" idx="12"/>
          </p:nvPr>
        </p:nvSpPr>
        <p:spPr/>
        <p:txBody>
          <a:bodyPr/>
          <a:lstStyle/>
          <a:p>
            <a:pPr>
              <a:defRPr/>
            </a:pPr>
            <a:fld id="{67D9F713-1B6E-48F3-B2D6-B8379A903733}" type="slidenum">
              <a:rPr lang="en-US" smtClean="0"/>
              <a:pPr>
                <a:defRPr/>
              </a:pPr>
              <a:t>6</a:t>
            </a:fld>
            <a:endParaRPr lang="en-US"/>
          </a:p>
        </p:txBody>
      </p:sp>
      <p:sp>
        <p:nvSpPr>
          <p:cNvPr id="5" name="Content Placeholder 4">
            <a:extLst>
              <a:ext uri="{FF2B5EF4-FFF2-40B4-BE49-F238E27FC236}">
                <a16:creationId xmlns="" xmlns:a16="http://schemas.microsoft.com/office/drawing/2014/main" id="{07197842-D80A-4149-8EC3-C26DAA62E08C}"/>
              </a:ext>
            </a:extLst>
          </p:cNvPr>
          <p:cNvSpPr>
            <a:spLocks noGrp="1"/>
          </p:cNvSpPr>
          <p:nvPr>
            <p:ph sz="quarter" idx="1"/>
          </p:nvPr>
        </p:nvSpPr>
        <p:spPr>
          <a:xfrm>
            <a:off x="301752" y="1527048"/>
            <a:ext cx="8503920" cy="4883800"/>
          </a:xfrm>
        </p:spPr>
        <p:txBody>
          <a:bodyPr>
            <a:normAutofit fontScale="62500" lnSpcReduction="20000"/>
          </a:bodyPr>
          <a:lstStyle/>
          <a:p>
            <a:pPr marL="0" indent="0">
              <a:buNone/>
            </a:pPr>
            <a:r>
              <a:rPr lang="en-GB" dirty="0">
                <a:solidFill>
                  <a:srgbClr val="CC3300"/>
                </a:solidFill>
              </a:rPr>
              <a:t>Case COMP/E-2/37.857– Organic Peroxides </a:t>
            </a:r>
          </a:p>
          <a:p>
            <a:pPr marL="0" indent="0">
              <a:buNone/>
            </a:pPr>
            <a:endParaRPr lang="en-GB" dirty="0"/>
          </a:p>
          <a:p>
            <a:pPr marL="0" indent="0">
              <a:buNone/>
            </a:pPr>
            <a:r>
              <a:rPr lang="en-GB" dirty="0"/>
              <a:t>‘AC </a:t>
            </a:r>
            <a:r>
              <a:rPr lang="en-GB" dirty="0" err="1"/>
              <a:t>Treuhand</a:t>
            </a:r>
            <a:r>
              <a:rPr lang="en-GB" dirty="0"/>
              <a:t> is a Zurich based entity providing, amongst other things, services such as collecting statistics to enterprises...’ </a:t>
            </a:r>
          </a:p>
          <a:p>
            <a:pPr marL="514350" indent="-514350">
              <a:buAutoNum type="alphaLcParenBoth"/>
            </a:pPr>
            <a:r>
              <a:rPr lang="en-GB" dirty="0"/>
              <a:t>organised meetings; </a:t>
            </a:r>
          </a:p>
          <a:p>
            <a:pPr marL="514350" indent="-514350">
              <a:buAutoNum type="alphaLcParenBoth"/>
            </a:pPr>
            <a:r>
              <a:rPr lang="en-GB" dirty="0"/>
              <a:t>produced, distributed and recollected the so called ‘pink’ and ‘red’ papers with the agreed market shares;</a:t>
            </a:r>
          </a:p>
          <a:p>
            <a:pPr marL="514350" indent="-514350">
              <a:buAutoNum type="alphaLcParenBoth"/>
            </a:pPr>
            <a:r>
              <a:rPr lang="en-GB" dirty="0"/>
              <a:t>calculated the deviations from the agreed market shares, </a:t>
            </a:r>
          </a:p>
          <a:p>
            <a:pPr marL="514350" indent="-514350">
              <a:buAutoNum type="alphaLcParenBoth"/>
            </a:pPr>
            <a:r>
              <a:rPr lang="en-GB" dirty="0"/>
              <a:t>reimbursed the travel expenses of the participants, in order to avoid traces of these meetings in the companies’ accounts; </a:t>
            </a:r>
          </a:p>
          <a:p>
            <a:pPr marL="514350" indent="-514350">
              <a:buAutoNum type="alphaLcParenBoth"/>
            </a:pPr>
            <a:r>
              <a:rPr lang="en-GB" dirty="0"/>
              <a:t>collected data on OP sales and provided the participants with the relevant statistics; </a:t>
            </a:r>
          </a:p>
          <a:p>
            <a:pPr marL="514350" indent="-514350">
              <a:buAutoNum type="alphaLcParenBoth"/>
            </a:pPr>
            <a:r>
              <a:rPr lang="en-GB" dirty="0"/>
              <a:t>stored the original agreement; </a:t>
            </a:r>
          </a:p>
          <a:p>
            <a:pPr marL="514350" indent="-514350">
              <a:buAutoNum type="alphaLcParenBoth"/>
            </a:pPr>
            <a:r>
              <a:rPr lang="en-GB" dirty="0"/>
              <a:t>acted as a moderator </a:t>
            </a:r>
          </a:p>
          <a:p>
            <a:pPr marL="514350" indent="-514350">
              <a:buAutoNum type="alphaLcParenBoth"/>
            </a:pPr>
            <a:r>
              <a:rPr lang="en-GB" dirty="0"/>
              <a:t>was actively involved in reshaping the arrangement among producers </a:t>
            </a:r>
          </a:p>
          <a:p>
            <a:pPr marL="514350" indent="-514350">
              <a:buAutoNum type="alphaLcParenBoth"/>
            </a:pPr>
            <a:r>
              <a:rPr lang="en-GB" dirty="0"/>
              <a:t>advised the parties whether or not to allow other participants into the agreement; </a:t>
            </a:r>
          </a:p>
          <a:p>
            <a:pPr marL="514350" indent="-514350">
              <a:buAutoNum type="alphaLcParenBoth"/>
            </a:pPr>
            <a:r>
              <a:rPr lang="en-GB" dirty="0"/>
              <a:t>instructed all participants on the legal dangers of parts of these meetings and on what measures to take to avoid detection of these arrangements' bearing on Europe;…</a:t>
            </a:r>
          </a:p>
          <a:p>
            <a:endParaRPr lang="en-US" dirty="0"/>
          </a:p>
        </p:txBody>
      </p:sp>
    </p:spTree>
    <p:extLst>
      <p:ext uri="{BB962C8B-B14F-4D97-AF65-F5344CB8AC3E}">
        <p14:creationId xmlns:p14="http://schemas.microsoft.com/office/powerpoint/2010/main" val="17997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AB19C-02AF-4F2A-AAD0-5D4F8D8558D3}"/>
              </a:ext>
            </a:extLst>
          </p:cNvPr>
          <p:cNvSpPr>
            <a:spLocks noGrp="1"/>
          </p:cNvSpPr>
          <p:nvPr>
            <p:ph type="title"/>
          </p:nvPr>
        </p:nvSpPr>
        <p:spPr/>
        <p:txBody>
          <a:bodyPr/>
          <a:lstStyle/>
          <a:p>
            <a:endParaRPr lang="en-US" dirty="0">
              <a:solidFill>
                <a:srgbClr val="CC3300"/>
              </a:solidFill>
            </a:endParaRPr>
          </a:p>
        </p:txBody>
      </p:sp>
      <p:sp>
        <p:nvSpPr>
          <p:cNvPr id="3" name="Footer Placeholder 2">
            <a:extLst>
              <a:ext uri="{FF2B5EF4-FFF2-40B4-BE49-F238E27FC236}">
                <a16:creationId xmlns="" xmlns:a16="http://schemas.microsoft.com/office/drawing/2014/main" id="{FD267187-0330-4597-9898-13E184A413A9}"/>
              </a:ext>
            </a:extLst>
          </p:cNvPr>
          <p:cNvSpPr>
            <a:spLocks noGrp="1"/>
          </p:cNvSpPr>
          <p:nvPr>
            <p:ph type="ftr" sz="quarter" idx="11"/>
          </p:nvPr>
        </p:nvSpPr>
        <p:spPr/>
        <p:txBody>
          <a:bodyPr/>
          <a:lstStyle/>
          <a:p>
            <a:pPr>
              <a:defRPr/>
            </a:pPr>
            <a:r>
              <a:rPr lang="en-US"/>
              <a:t>Ariel Ezrachi, Oxford CCLP</a:t>
            </a:r>
          </a:p>
        </p:txBody>
      </p:sp>
      <p:sp>
        <p:nvSpPr>
          <p:cNvPr id="4" name="Slide Number Placeholder 3">
            <a:extLst>
              <a:ext uri="{FF2B5EF4-FFF2-40B4-BE49-F238E27FC236}">
                <a16:creationId xmlns="" xmlns:a16="http://schemas.microsoft.com/office/drawing/2014/main" id="{4730CAF6-086A-4107-8804-17F7FD843D82}"/>
              </a:ext>
            </a:extLst>
          </p:cNvPr>
          <p:cNvSpPr>
            <a:spLocks noGrp="1"/>
          </p:cNvSpPr>
          <p:nvPr>
            <p:ph type="sldNum" sz="quarter" idx="12"/>
          </p:nvPr>
        </p:nvSpPr>
        <p:spPr/>
        <p:txBody>
          <a:bodyPr/>
          <a:lstStyle/>
          <a:p>
            <a:pPr>
              <a:defRPr/>
            </a:pPr>
            <a:fld id="{67D9F713-1B6E-48F3-B2D6-B8379A903733}" type="slidenum">
              <a:rPr lang="en-US" smtClean="0"/>
              <a:pPr>
                <a:defRPr/>
              </a:pPr>
              <a:t>7</a:t>
            </a:fld>
            <a:endParaRPr lang="en-US"/>
          </a:p>
        </p:txBody>
      </p:sp>
      <p:graphicFrame>
        <p:nvGraphicFramePr>
          <p:cNvPr id="6" name="Content Placeholder 5">
            <a:extLst>
              <a:ext uri="{FF2B5EF4-FFF2-40B4-BE49-F238E27FC236}">
                <a16:creationId xmlns="" xmlns:a16="http://schemas.microsoft.com/office/drawing/2014/main" id="{E5D7BA73-A93D-4C42-BA26-995994E83DD3}"/>
              </a:ext>
            </a:extLst>
          </p:cNvPr>
          <p:cNvGraphicFramePr>
            <a:graphicFrameLocks noGrp="1"/>
          </p:cNvGraphicFramePr>
          <p:nvPr>
            <p:ph sz="quarter" idx="1"/>
            <p:extLst>
              <p:ext uri="{D42A27DB-BD31-4B8C-83A1-F6EECF244321}">
                <p14:modId xmlns:p14="http://schemas.microsoft.com/office/powerpoint/2010/main" val="1549245303"/>
              </p:ext>
            </p:extLst>
          </p:nvPr>
        </p:nvGraphicFramePr>
        <p:xfrm>
          <a:off x="1115616" y="2091662"/>
          <a:ext cx="6984776" cy="3804160"/>
        </p:xfrm>
        <a:graphic>
          <a:graphicData uri="http://schemas.openxmlformats.org/drawingml/2006/table">
            <a:tbl>
              <a:tblPr firstRow="1" firstCol="1" bandRow="1">
                <a:tableStyleId>{5C22544A-7EE6-4342-B048-85BDC9FD1C3A}</a:tableStyleId>
              </a:tblPr>
              <a:tblGrid>
                <a:gridCol w="2673986">
                  <a:extLst>
                    <a:ext uri="{9D8B030D-6E8A-4147-A177-3AD203B41FA5}">
                      <a16:colId xmlns="" xmlns:a16="http://schemas.microsoft.com/office/drawing/2014/main" val="2140155655"/>
                    </a:ext>
                  </a:extLst>
                </a:gridCol>
                <a:gridCol w="2268837">
                  <a:extLst>
                    <a:ext uri="{9D8B030D-6E8A-4147-A177-3AD203B41FA5}">
                      <a16:colId xmlns="" xmlns:a16="http://schemas.microsoft.com/office/drawing/2014/main" val="1770433569"/>
                    </a:ext>
                  </a:extLst>
                </a:gridCol>
                <a:gridCol w="2041953">
                  <a:extLst>
                    <a:ext uri="{9D8B030D-6E8A-4147-A177-3AD203B41FA5}">
                      <a16:colId xmlns="" xmlns:a16="http://schemas.microsoft.com/office/drawing/2014/main" val="1401690167"/>
                    </a:ext>
                  </a:extLst>
                </a:gridCol>
              </a:tblGrid>
              <a:tr h="225779">
                <a:tc>
                  <a:txBody>
                    <a:bodyPr/>
                    <a:lstStyle/>
                    <a:p>
                      <a:pPr marL="0" marR="0" algn="ctr">
                        <a:lnSpc>
                          <a:spcPct val="107000"/>
                        </a:lnSpc>
                        <a:spcBef>
                          <a:spcPts val="0"/>
                        </a:spcBef>
                        <a:spcAft>
                          <a:spcPts val="0"/>
                        </a:spcAft>
                      </a:pPr>
                      <a:r>
                        <a:rPr lang="en-US" sz="1100">
                          <a:effectLst/>
                        </a:rPr>
                        <a:t>Firm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Number of cartels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Full Leniency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6359879"/>
                  </a:ext>
                </a:extLst>
              </a:tr>
              <a:tr h="210493">
                <a:tc>
                  <a:txBody>
                    <a:bodyPr/>
                    <a:lstStyle/>
                    <a:p>
                      <a:pPr marL="0" marR="0" algn="ctr">
                        <a:lnSpc>
                          <a:spcPct val="107000"/>
                        </a:lnSpc>
                        <a:spcBef>
                          <a:spcPts val="0"/>
                        </a:spcBef>
                        <a:spcAft>
                          <a:spcPts val="0"/>
                        </a:spcAft>
                      </a:pPr>
                      <a:r>
                        <a:rPr lang="en-US" sz="1100">
                          <a:effectLst/>
                        </a:rPr>
                        <a:t>Akzo Nobel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51186802"/>
                  </a:ext>
                </a:extLst>
              </a:tr>
              <a:tr h="210493">
                <a:tc>
                  <a:txBody>
                    <a:bodyPr/>
                    <a:lstStyle/>
                    <a:p>
                      <a:pPr marL="0" marR="0" algn="ctr">
                        <a:lnSpc>
                          <a:spcPct val="107000"/>
                        </a:lnSpc>
                        <a:spcBef>
                          <a:spcPts val="0"/>
                        </a:spcBef>
                        <a:spcAft>
                          <a:spcPts val="0"/>
                        </a:spcAft>
                      </a:pPr>
                      <a:r>
                        <a:rPr lang="en-US" sz="1100">
                          <a:effectLst/>
                        </a:rPr>
                        <a:t>Fides/AC Treuhand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highlight>
                            <a:srgbClr val="00FF00"/>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71536467"/>
                  </a:ext>
                </a:extLst>
              </a:tr>
              <a:tr h="210493">
                <a:tc>
                  <a:txBody>
                    <a:bodyPr/>
                    <a:lstStyle/>
                    <a:p>
                      <a:pPr marL="0" marR="0" algn="ctr">
                        <a:lnSpc>
                          <a:spcPct val="107000"/>
                        </a:lnSpc>
                        <a:spcBef>
                          <a:spcPts val="0"/>
                        </a:spcBef>
                        <a:spcAft>
                          <a:spcPts val="0"/>
                        </a:spcAft>
                      </a:pPr>
                      <a:r>
                        <a:rPr lang="en-US" sz="1100">
                          <a:effectLst/>
                        </a:rPr>
                        <a:t>BASF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58643538"/>
                  </a:ext>
                </a:extLst>
              </a:tr>
              <a:tr h="210493">
                <a:tc>
                  <a:txBody>
                    <a:bodyPr/>
                    <a:lstStyle/>
                    <a:p>
                      <a:pPr marL="0" marR="0" algn="ctr">
                        <a:lnSpc>
                          <a:spcPct val="107000"/>
                        </a:lnSpc>
                        <a:spcBef>
                          <a:spcPts val="0"/>
                        </a:spcBef>
                        <a:spcAft>
                          <a:spcPts val="0"/>
                        </a:spcAft>
                      </a:pPr>
                      <a:r>
                        <a:rPr lang="en-US" sz="1100">
                          <a:effectLst/>
                        </a:rPr>
                        <a:t>Bayer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2120857"/>
                  </a:ext>
                </a:extLst>
              </a:tr>
              <a:tr h="210493">
                <a:tc>
                  <a:txBody>
                    <a:bodyPr/>
                    <a:lstStyle/>
                    <a:p>
                      <a:pPr marL="0" marR="0" algn="ctr">
                        <a:lnSpc>
                          <a:spcPct val="107000"/>
                        </a:lnSpc>
                        <a:spcBef>
                          <a:spcPts val="0"/>
                        </a:spcBef>
                        <a:spcAft>
                          <a:spcPts val="0"/>
                        </a:spcAft>
                      </a:pPr>
                      <a:r>
                        <a:rPr lang="en-US" sz="1100">
                          <a:effectLst/>
                        </a:rPr>
                        <a:t>Solvay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148813"/>
                  </a:ext>
                </a:extLst>
              </a:tr>
              <a:tr h="210493">
                <a:tc>
                  <a:txBody>
                    <a:bodyPr/>
                    <a:lstStyle/>
                    <a:p>
                      <a:pPr marL="0" marR="0" algn="ctr">
                        <a:lnSpc>
                          <a:spcPct val="107000"/>
                        </a:lnSpc>
                        <a:spcBef>
                          <a:spcPts val="0"/>
                        </a:spcBef>
                        <a:spcAft>
                          <a:spcPts val="0"/>
                        </a:spcAft>
                      </a:pPr>
                      <a:r>
                        <a:rPr lang="en-US" sz="1100">
                          <a:effectLst/>
                        </a:rPr>
                        <a:t>Shell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2214267"/>
                  </a:ext>
                </a:extLst>
              </a:tr>
              <a:tr h="210493">
                <a:tc>
                  <a:txBody>
                    <a:bodyPr/>
                    <a:lstStyle/>
                    <a:p>
                      <a:pPr marL="0" marR="0" algn="ctr">
                        <a:lnSpc>
                          <a:spcPct val="107000"/>
                        </a:lnSpc>
                        <a:spcBef>
                          <a:spcPts val="0"/>
                        </a:spcBef>
                        <a:spcAft>
                          <a:spcPts val="0"/>
                        </a:spcAft>
                      </a:pPr>
                      <a:r>
                        <a:rPr lang="en-US" sz="1100">
                          <a:effectLst/>
                        </a:rPr>
                        <a:t>Degussa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90143089"/>
                  </a:ext>
                </a:extLst>
              </a:tr>
              <a:tr h="210493">
                <a:tc>
                  <a:txBody>
                    <a:bodyPr/>
                    <a:lstStyle/>
                    <a:p>
                      <a:pPr marL="0" marR="0" algn="ctr">
                        <a:lnSpc>
                          <a:spcPct val="107000"/>
                        </a:lnSpc>
                        <a:spcBef>
                          <a:spcPts val="0"/>
                        </a:spcBef>
                        <a:spcAft>
                          <a:spcPts val="0"/>
                        </a:spcAft>
                      </a:pPr>
                      <a:r>
                        <a:rPr lang="en-US" sz="1100">
                          <a:effectLst/>
                        </a:rPr>
                        <a:t>Hoechst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1822395"/>
                  </a:ext>
                </a:extLst>
              </a:tr>
              <a:tr h="210493">
                <a:tc>
                  <a:txBody>
                    <a:bodyPr/>
                    <a:lstStyle/>
                    <a:p>
                      <a:pPr marL="0" marR="0" algn="ctr">
                        <a:lnSpc>
                          <a:spcPct val="107000"/>
                        </a:lnSpc>
                        <a:spcBef>
                          <a:spcPts val="0"/>
                        </a:spcBef>
                        <a:spcAft>
                          <a:spcPts val="0"/>
                        </a:spcAft>
                      </a:pPr>
                      <a:r>
                        <a:rPr lang="en-US" sz="1100">
                          <a:effectLst/>
                        </a:rPr>
                        <a:t>Arkema/ Atofina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76566029"/>
                  </a:ext>
                </a:extLst>
              </a:tr>
              <a:tr h="210493">
                <a:tc>
                  <a:txBody>
                    <a:bodyPr/>
                    <a:lstStyle/>
                    <a:p>
                      <a:pPr marL="0" marR="0" algn="ctr">
                        <a:lnSpc>
                          <a:spcPct val="107000"/>
                        </a:lnSpc>
                        <a:spcBef>
                          <a:spcPts val="0"/>
                        </a:spcBef>
                        <a:spcAft>
                          <a:spcPts val="0"/>
                        </a:spcAft>
                      </a:pPr>
                      <a:r>
                        <a:rPr lang="en-US" sz="1100">
                          <a:effectLst/>
                        </a:rPr>
                        <a:t>Rhone Poulenc/Aventis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62158315"/>
                  </a:ext>
                </a:extLst>
              </a:tr>
              <a:tr h="210493">
                <a:tc>
                  <a:txBody>
                    <a:bodyPr/>
                    <a:lstStyle/>
                    <a:p>
                      <a:pPr marL="0" marR="0" algn="ctr">
                        <a:lnSpc>
                          <a:spcPct val="107000"/>
                        </a:lnSpc>
                        <a:spcBef>
                          <a:spcPts val="0"/>
                        </a:spcBef>
                        <a:spcAft>
                          <a:spcPts val="0"/>
                        </a:spcAft>
                      </a:pPr>
                      <a:r>
                        <a:rPr lang="en-US" sz="1100">
                          <a:effectLst/>
                        </a:rPr>
                        <a:t>ICI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26657199"/>
                  </a:ext>
                </a:extLst>
              </a:tr>
              <a:tr h="210493">
                <a:tc>
                  <a:txBody>
                    <a:bodyPr/>
                    <a:lstStyle/>
                    <a:p>
                      <a:pPr marL="0" marR="0" algn="ctr">
                        <a:lnSpc>
                          <a:spcPct val="107000"/>
                        </a:lnSpc>
                        <a:spcBef>
                          <a:spcPts val="0"/>
                        </a:spcBef>
                        <a:spcAft>
                          <a:spcPts val="0"/>
                        </a:spcAft>
                      </a:pPr>
                      <a:r>
                        <a:rPr lang="en-US" sz="1100">
                          <a:effectLst/>
                        </a:rPr>
                        <a:t>Elf Aquitaine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44145379"/>
                  </a:ext>
                </a:extLst>
              </a:tr>
              <a:tr h="210493">
                <a:tc>
                  <a:txBody>
                    <a:bodyPr/>
                    <a:lstStyle/>
                    <a:p>
                      <a:pPr marL="0" marR="0" algn="ctr">
                        <a:lnSpc>
                          <a:spcPct val="107000"/>
                        </a:lnSpc>
                        <a:spcBef>
                          <a:spcPts val="0"/>
                        </a:spcBef>
                        <a:spcAft>
                          <a:spcPts val="0"/>
                        </a:spcAft>
                      </a:pPr>
                      <a:r>
                        <a:rPr lang="en-US" sz="1100">
                          <a:effectLst/>
                        </a:rPr>
                        <a:t>Atochem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11137351"/>
                  </a:ext>
                </a:extLst>
              </a:tr>
              <a:tr h="210493">
                <a:tc>
                  <a:txBody>
                    <a:bodyPr/>
                    <a:lstStyle/>
                    <a:p>
                      <a:pPr marL="0" marR="0" algn="ctr">
                        <a:lnSpc>
                          <a:spcPct val="107000"/>
                        </a:lnSpc>
                        <a:spcBef>
                          <a:spcPts val="0"/>
                        </a:spcBef>
                        <a:spcAft>
                          <a:spcPts val="0"/>
                        </a:spcAft>
                      </a:pPr>
                      <a:r>
                        <a:rPr lang="en-US" sz="1100">
                          <a:effectLst/>
                        </a:rPr>
                        <a:t>ADM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1628608"/>
                  </a:ext>
                </a:extLst>
              </a:tr>
              <a:tr h="210493">
                <a:tc>
                  <a:txBody>
                    <a:bodyPr/>
                    <a:lstStyle/>
                    <a:p>
                      <a:pPr marL="0" marR="0" algn="ctr">
                        <a:lnSpc>
                          <a:spcPct val="107000"/>
                        </a:lnSpc>
                        <a:spcBef>
                          <a:spcPts val="0"/>
                        </a:spcBef>
                        <a:spcAft>
                          <a:spcPts val="0"/>
                        </a:spcAft>
                      </a:pPr>
                      <a:r>
                        <a:rPr lang="en-US" sz="1100">
                          <a:effectLst/>
                        </a:rPr>
                        <a:t>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5234126"/>
                  </a:ext>
                </a:extLst>
              </a:tr>
              <a:tr h="210493">
                <a:tc>
                  <a:txBody>
                    <a:bodyPr/>
                    <a:lstStyle/>
                    <a:p>
                      <a:pPr marL="0" marR="0" algn="ctr">
                        <a:lnSpc>
                          <a:spcPct val="107000"/>
                        </a:lnSpc>
                        <a:spcBef>
                          <a:spcPts val="0"/>
                        </a:spcBef>
                        <a:spcAft>
                          <a:spcPts val="0"/>
                        </a:spcAft>
                      </a:pPr>
                      <a:r>
                        <a:rPr lang="en-US" sz="1100">
                          <a:effectLst/>
                        </a:rPr>
                        <a:t>Enichem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12405895"/>
                  </a:ext>
                </a:extLst>
              </a:tr>
              <a:tr h="210493">
                <a:tc>
                  <a:txBody>
                    <a:bodyPr/>
                    <a:lstStyle/>
                    <a:p>
                      <a:pPr marL="0" marR="0" algn="ctr">
                        <a:lnSpc>
                          <a:spcPct val="107000"/>
                        </a:lnSpc>
                        <a:spcBef>
                          <a:spcPts val="0"/>
                        </a:spcBef>
                        <a:spcAft>
                          <a:spcPts val="0"/>
                        </a:spcAft>
                      </a:pPr>
                      <a:r>
                        <a:rPr lang="en-US" sz="1100">
                          <a:effectLst/>
                        </a:rPr>
                        <a:t>Repsol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5090004"/>
                  </a:ext>
                </a:extLst>
              </a:tr>
            </a:tbl>
          </a:graphicData>
        </a:graphic>
      </p:graphicFrame>
      <p:sp>
        <p:nvSpPr>
          <p:cNvPr id="7" name="Rectangle 1">
            <a:extLst>
              <a:ext uri="{FF2B5EF4-FFF2-40B4-BE49-F238E27FC236}">
                <a16:creationId xmlns="" xmlns:a16="http://schemas.microsoft.com/office/drawing/2014/main" id="{E73F6148-E50E-4A55-8DEB-4AA7F79FB794}"/>
              </a:ext>
            </a:extLst>
          </p:cNvPr>
          <p:cNvSpPr>
            <a:spLocks noChangeArrowheads="1"/>
          </p:cNvSpPr>
          <p:nvPr/>
        </p:nvSpPr>
        <p:spPr bwMode="auto">
          <a:xfrm>
            <a:off x="301753" y="1487292"/>
            <a:ext cx="86627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Chemical Industry EC Cartel Cases since 1966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where given firm has been named in 3 or more decisions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 xmlns:a16="http://schemas.microsoft.com/office/drawing/2014/main" id="{C49D5944-0EFD-4B65-9A53-37DED508A7BB}"/>
              </a:ext>
            </a:extLst>
          </p:cNvPr>
          <p:cNvSpPr txBox="1"/>
          <p:nvPr/>
        </p:nvSpPr>
        <p:spPr>
          <a:xfrm>
            <a:off x="301752" y="5959310"/>
            <a:ext cx="8662736" cy="569387"/>
          </a:xfrm>
          <a:prstGeom prst="rect">
            <a:avLst/>
          </a:prstGeom>
          <a:noFill/>
        </p:spPr>
        <p:txBody>
          <a:bodyPr wrap="square" rtlCol="0">
            <a:spAutoFit/>
          </a:bodyPr>
          <a:lstStyle/>
          <a:p>
            <a:r>
              <a:rPr lang="en-GB" sz="1300" dirty="0"/>
              <a:t>Source: Robert C. Marshall ‘Unobserved Collusion: Warning Signs and Concerns’ </a:t>
            </a:r>
            <a:r>
              <a:rPr lang="en-GB" sz="1300" i="1" dirty="0"/>
              <a:t>Journal of Antitrust Enforcement </a:t>
            </a:r>
          </a:p>
          <a:p>
            <a:r>
              <a:rPr lang="en-GB" dirty="0"/>
              <a:t> </a:t>
            </a:r>
            <a:endParaRPr lang="en-US" dirty="0"/>
          </a:p>
        </p:txBody>
      </p:sp>
    </p:spTree>
    <p:extLst>
      <p:ext uri="{BB962C8B-B14F-4D97-AF65-F5344CB8AC3E}">
        <p14:creationId xmlns:p14="http://schemas.microsoft.com/office/powerpoint/2010/main" val="166663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solidFill>
                  <a:srgbClr val="CC6238"/>
                </a:solidFill>
              </a:rPr>
              <a:t>Tacit Collusion on Steroids</a:t>
            </a:r>
          </a:p>
        </p:txBody>
      </p:sp>
      <p:sp>
        <p:nvSpPr>
          <p:cNvPr id="3" name="Content Placeholder 2"/>
          <p:cNvSpPr>
            <a:spLocks noGrp="1"/>
          </p:cNvSpPr>
          <p:nvPr>
            <p:ph sz="quarter" idx="1"/>
          </p:nvPr>
        </p:nvSpPr>
        <p:spPr>
          <a:xfrm>
            <a:off x="292227" y="1295400"/>
            <a:ext cx="8839200" cy="5029200"/>
          </a:xfrm>
        </p:spPr>
        <p:txBody>
          <a:bodyPr>
            <a:normAutofit/>
          </a:bodyPr>
          <a:lstStyle/>
          <a:p>
            <a:pPr lvl="1"/>
            <a:endParaRPr lang="en-GB" sz="2400" dirty="0">
              <a:solidFill>
                <a:schemeClr val="tx1"/>
              </a:solidFill>
            </a:endParaRPr>
          </a:p>
          <a:p>
            <a:pPr marL="274320" lvl="1" indent="0">
              <a:buNone/>
            </a:pPr>
            <a:r>
              <a:rPr lang="en-GB" sz="2400" dirty="0">
                <a:solidFill>
                  <a:schemeClr val="tx1"/>
                </a:solidFill>
              </a:rPr>
              <a:t>May be relevant in narrow concentrated markets with entry barriers, homogeneous products, no brand recognition or loyalty. </a:t>
            </a:r>
          </a:p>
          <a:p>
            <a:pPr lvl="1"/>
            <a:endParaRPr lang="en-GB" sz="2400" dirty="0">
              <a:solidFill>
                <a:schemeClr val="tx1"/>
              </a:solidFill>
            </a:endParaRPr>
          </a:p>
          <a:p>
            <a:pPr lvl="1"/>
            <a:r>
              <a:rPr lang="en-GB" sz="2400" dirty="0">
                <a:solidFill>
                  <a:schemeClr val="tx1"/>
                </a:solidFill>
              </a:rPr>
              <a:t>‘Simple’ algorithm-stabilising-mechanism </a:t>
            </a:r>
          </a:p>
          <a:p>
            <a:pPr lvl="1"/>
            <a:endParaRPr lang="en-GB" sz="2400" dirty="0">
              <a:solidFill>
                <a:schemeClr val="tx1"/>
              </a:solidFill>
            </a:endParaRPr>
          </a:p>
          <a:p>
            <a:pPr lvl="1"/>
            <a:r>
              <a:rPr lang="en-GB" sz="2400" dirty="0">
                <a:solidFill>
                  <a:srgbClr val="CC6238"/>
                </a:solidFill>
              </a:rPr>
              <a:t>Transparency | Stability | Speed | Wider participation. </a:t>
            </a:r>
          </a:p>
          <a:p>
            <a:pPr marL="274320" lvl="1" indent="0">
              <a:buNone/>
            </a:pPr>
            <a:endParaRPr lang="en-GB" sz="2400" dirty="0">
              <a:solidFill>
                <a:schemeClr val="tx1"/>
              </a:solidFill>
            </a:endParaRPr>
          </a:p>
          <a:p>
            <a:pPr marL="274320" lvl="1" indent="0">
              <a:buNone/>
            </a:pPr>
            <a:r>
              <a:rPr lang="en-GB" sz="2400" dirty="0">
                <a:solidFill>
                  <a:schemeClr val="tx1"/>
                </a:solidFill>
              </a:rPr>
              <a:t>Consider increased use of algorithm and increased market concentration.</a:t>
            </a:r>
            <a:endParaRPr lang="en-GB" sz="2400" b="1" dirty="0">
              <a:solidFill>
                <a:schemeClr val="tx1"/>
              </a:solidFill>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716CFDA7-7198-4ED1-8250-54F6061E411F}" type="slidenum">
              <a:rPr lang="en-GB" smtClean="0"/>
              <a:t>8</a:t>
            </a:fld>
            <a:endParaRPr lang="en-GB"/>
          </a:p>
        </p:txBody>
      </p:sp>
    </p:spTree>
    <p:extLst>
      <p:ext uri="{BB962C8B-B14F-4D97-AF65-F5344CB8AC3E}">
        <p14:creationId xmlns:p14="http://schemas.microsoft.com/office/powerpoint/2010/main" val="385861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C6238"/>
                </a:solidFill>
              </a:rPr>
              <a:t>Behavioural Discrimination</a:t>
            </a:r>
          </a:p>
        </p:txBody>
      </p:sp>
      <p:sp>
        <p:nvSpPr>
          <p:cNvPr id="3" name="Content Placeholder 2"/>
          <p:cNvSpPr>
            <a:spLocks noGrp="1"/>
          </p:cNvSpPr>
          <p:nvPr>
            <p:ph sz="quarter" idx="1"/>
          </p:nvPr>
        </p:nvSpPr>
        <p:spPr>
          <a:xfrm>
            <a:off x="301752" y="1905000"/>
            <a:ext cx="8842248" cy="4498848"/>
          </a:xfrm>
        </p:spPr>
        <p:txBody>
          <a:bodyPr>
            <a:normAutofit fontScale="92500"/>
          </a:bodyPr>
          <a:lstStyle/>
          <a:p>
            <a:pPr>
              <a:buFont typeface="Wingdings" panose="05000000000000000000" pitchFamily="2" charset="2"/>
              <a:buChar char="Ø"/>
            </a:pPr>
            <a:r>
              <a:rPr lang="en-US" sz="2400" dirty="0"/>
              <a:t>Controlled Ecosystems: The Truman Show</a:t>
            </a:r>
          </a:p>
          <a:p>
            <a:pPr>
              <a:buFont typeface="Wingdings" panose="05000000000000000000" pitchFamily="2" charset="2"/>
              <a:buChar char="Ø"/>
            </a:pPr>
            <a:r>
              <a:rPr lang="en-US" sz="2400" dirty="0"/>
              <a:t>Friction and outside options. </a:t>
            </a:r>
          </a:p>
          <a:p>
            <a:pPr>
              <a:buFont typeface="Wingdings" panose="05000000000000000000" pitchFamily="2" charset="2"/>
              <a:buChar char="Ø"/>
            </a:pPr>
            <a:r>
              <a:rPr lang="en-GB" sz="2400" dirty="0"/>
              <a:t>Minimize the Perceived Unfairness through Framing Effects</a:t>
            </a:r>
          </a:p>
          <a:p>
            <a:pPr>
              <a:buFont typeface="Wingdings" panose="05000000000000000000" pitchFamily="2" charset="2"/>
              <a:buChar char="Ø"/>
            </a:pPr>
            <a:endParaRPr lang="en-US" sz="2400" dirty="0"/>
          </a:p>
          <a:p>
            <a:pPr>
              <a:buFont typeface="Wingdings" panose="05000000000000000000" pitchFamily="2" charset="2"/>
              <a:buChar char="Ø"/>
            </a:pPr>
            <a:r>
              <a:rPr lang="en-GB" sz="2400" dirty="0"/>
              <a:t>Daniel Graf, Uber’s head of product – </a:t>
            </a:r>
            <a:r>
              <a:rPr lang="en-GB" sz="2400" i="1" dirty="0">
                <a:solidFill>
                  <a:srgbClr val="CC6238"/>
                </a:solidFill>
              </a:rPr>
              <a:t>“The company applies machine-learning techniques to estimate how much groups of customers are willing to shell out for a ride.” </a:t>
            </a:r>
            <a:r>
              <a:rPr lang="en-GB" sz="2400" i="1" dirty="0">
                <a:solidFill>
                  <a:schemeClr val="tx1">
                    <a:lumMod val="85000"/>
                    <a:lumOff val="15000"/>
                  </a:schemeClr>
                </a:solidFill>
              </a:rPr>
              <a:t>(2017 Bloomberg)</a:t>
            </a:r>
          </a:p>
          <a:p>
            <a:pPr>
              <a:buFont typeface="Wingdings" panose="05000000000000000000" pitchFamily="2" charset="2"/>
              <a:buChar char="Ø"/>
            </a:pPr>
            <a:endParaRPr lang="en-GB" sz="2400" i="1" dirty="0">
              <a:solidFill>
                <a:schemeClr val="tx1">
                  <a:lumMod val="85000"/>
                  <a:lumOff val="15000"/>
                </a:schemeClr>
              </a:solidFill>
            </a:endParaRPr>
          </a:p>
          <a:p>
            <a:pPr>
              <a:buFont typeface="Wingdings" panose="05000000000000000000" pitchFamily="2" charset="2"/>
              <a:buChar char="Ø"/>
            </a:pPr>
            <a:r>
              <a:rPr lang="en-GB" sz="2400" dirty="0"/>
              <a:t>Facebook &amp; emotional bias. …”</a:t>
            </a:r>
            <a:r>
              <a:rPr lang="en-US" sz="2400" i="1" dirty="0">
                <a:solidFill>
                  <a:srgbClr val="CC6238"/>
                </a:solidFill>
              </a:rPr>
              <a:t>moments when young people need a confidence boost.”…" "insecure," "defeated," "anxious," "silly," "useless," "stupid," "overwhelmed," "stressed," and "a failure." </a:t>
            </a:r>
            <a:endParaRPr lang="en-GB" sz="2400" dirty="0">
              <a:solidFill>
                <a:srgbClr val="CC6238"/>
              </a:solidFill>
            </a:endParaRPr>
          </a:p>
          <a:p>
            <a:pPr>
              <a:buFont typeface="Wingdings" panose="05000000000000000000" pitchFamily="2" charset="2"/>
              <a:buChar char="Ø"/>
            </a:pPr>
            <a:endParaRPr lang="en-US" sz="2400" dirty="0"/>
          </a:p>
          <a:p>
            <a:endParaRPr lang="en-GB" sz="2400" dirty="0"/>
          </a:p>
          <a:p>
            <a:endParaRPr lang="en-GB" dirty="0"/>
          </a:p>
          <a:p>
            <a:endParaRPr lang="en-GB" dirty="0"/>
          </a:p>
        </p:txBody>
      </p:sp>
    </p:spTree>
    <p:extLst>
      <p:ext uri="{BB962C8B-B14F-4D97-AF65-F5344CB8AC3E}">
        <p14:creationId xmlns:p14="http://schemas.microsoft.com/office/powerpoint/2010/main" val="20683230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8824</TotalTime>
  <Words>2571</Words>
  <Application>Microsoft Office PowerPoint</Application>
  <PresentationFormat>On-screen Show (4:3)</PresentationFormat>
  <Paragraphs>416</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Competition Law, Online Markets  and Offline Welfare Effects</vt:lpstr>
      <vt:lpstr>The Dynamics of Competition</vt:lpstr>
      <vt:lpstr>The Perils of the Algorithm-Driven Economy</vt:lpstr>
      <vt:lpstr>Digitalised Collusion</vt:lpstr>
      <vt:lpstr>Responsibility of provider? Cartel facilitators </vt:lpstr>
      <vt:lpstr>PowerPoint Presentation</vt:lpstr>
      <vt:lpstr>PowerPoint Presentation</vt:lpstr>
      <vt:lpstr>Tacit Collusion on Steroids</vt:lpstr>
      <vt:lpstr>Behavioural Discrimination</vt:lpstr>
      <vt:lpstr>The Digital Butler</vt:lpstr>
      <vt:lpstr>Market power</vt:lpstr>
      <vt:lpstr>Google (Alphabet)</vt:lpstr>
      <vt:lpstr>Google - background</vt:lpstr>
      <vt:lpstr>Pay with Data</vt:lpstr>
      <vt:lpstr>Google - Market definition </vt:lpstr>
      <vt:lpstr>Market power </vt:lpstr>
      <vt:lpstr>Network effects</vt:lpstr>
      <vt:lpstr>Google – Theory of harm</vt:lpstr>
      <vt:lpstr>Abuse</vt:lpstr>
      <vt:lpstr>Quality degradation</vt:lpstr>
      <vt:lpstr>Incentives to downgrade </vt:lpstr>
      <vt:lpstr>PowerPoint Presentation</vt:lpstr>
      <vt:lpstr>Google – Consequences </vt:lpstr>
      <vt:lpstr> Other gatekeeper effects -  The Dynamic Interplay Among Frenemies</vt:lpstr>
      <vt:lpstr>Bundeskartellamt - Facebook &amp; Privacy  </vt:lpstr>
      <vt:lpstr>View from Germany - Andreas Mundt </vt:lpstr>
      <vt:lpstr>Changes to German Competition Law</vt:lpstr>
      <vt:lpstr>‘Wide approach’ to address digital challenges? </vt:lpstr>
      <vt:lpstr>Media and the market for ideas </vt:lpstr>
      <vt:lpstr>Intervention? </vt:lpstr>
      <vt:lpstr>The goals of competition law</vt:lpstr>
      <vt:lpstr>Final Reflections </vt:lpstr>
    </vt:vector>
  </TitlesOfParts>
  <Company>Law Faculty - Oxford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Edijs</cp:lastModifiedBy>
  <cp:revision>175</cp:revision>
  <dcterms:created xsi:type="dcterms:W3CDTF">2016-04-07T10:36:08Z</dcterms:created>
  <dcterms:modified xsi:type="dcterms:W3CDTF">2017-10-21T08:20:34Z</dcterms:modified>
</cp:coreProperties>
</file>