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6" r:id="rId2"/>
    <p:sldId id="312" r:id="rId3"/>
    <p:sldId id="313" r:id="rId4"/>
    <p:sldId id="288" r:id="rId5"/>
    <p:sldId id="289" r:id="rId6"/>
    <p:sldId id="290" r:id="rId7"/>
    <p:sldId id="292" r:id="rId8"/>
    <p:sldId id="293" r:id="rId9"/>
    <p:sldId id="294" r:id="rId10"/>
    <p:sldId id="296" r:id="rId11"/>
    <p:sldId id="297" r:id="rId12"/>
    <p:sldId id="300" r:id="rId13"/>
    <p:sldId id="301" r:id="rId14"/>
    <p:sldId id="302" r:id="rId15"/>
    <p:sldId id="303" r:id="rId16"/>
    <p:sldId id="304" r:id="rId17"/>
    <p:sldId id="305" r:id="rId18"/>
    <p:sldId id="306" r:id="rId19"/>
    <p:sldId id="310" r:id="rId20"/>
    <p:sldId id="257" r:id="rId21"/>
    <p:sldId id="272" r:id="rId22"/>
    <p:sldId id="260" r:id="rId23"/>
    <p:sldId id="261" r:id="rId24"/>
    <p:sldId id="270" r:id="rId25"/>
    <p:sldId id="262" r:id="rId26"/>
    <p:sldId id="271" r:id="rId27"/>
    <p:sldId id="263" r:id="rId28"/>
    <p:sldId id="264" r:id="rId29"/>
    <p:sldId id="268" r:id="rId30"/>
    <p:sldId id="314" r:id="rId31"/>
    <p:sldId id="315" r:id="rId32"/>
    <p:sldId id="316" r:id="rId33"/>
    <p:sldId id="317" r:id="rId34"/>
    <p:sldId id="273" r:id="rId35"/>
    <p:sldId id="326" r:id="rId36"/>
    <p:sldId id="328" r:id="rId37"/>
    <p:sldId id="318" r:id="rId38"/>
    <p:sldId id="323" r:id="rId39"/>
    <p:sldId id="284" r:id="rId40"/>
    <p:sldId id="285" r:id="rId41"/>
    <p:sldId id="279" r:id="rId42"/>
    <p:sldId id="275" r:id="rId43"/>
    <p:sldId id="277" r:id="rId44"/>
    <p:sldId id="327" r:id="rId45"/>
    <p:sldId id="324" r:id="rId46"/>
    <p:sldId id="276" r:id="rId47"/>
    <p:sldId id="325" r:id="rId48"/>
    <p:sldId id="280" r:id="rId49"/>
    <p:sldId id="281" r:id="rId50"/>
    <p:sldId id="282" r:id="rId51"/>
    <p:sldId id="319" r:id="rId52"/>
    <p:sldId id="321" r:id="rId53"/>
    <p:sldId id="322" r:id="rId54"/>
    <p:sldId id="283" r:id="rId5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5" d="100"/>
          <a:sy n="75" d="100"/>
        </p:scale>
        <p:origin x="2634" y="8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49BA41-4456-3146-9101-B622175FB485}"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A6A4-2CF2-024E-AF10-BC6C966B9A2D}" type="slidenum">
              <a:rPr lang="en-US" smtClean="0"/>
              <a:t>‹#›</a:t>
            </a:fld>
            <a:endParaRPr lang="en-US"/>
          </a:p>
        </p:txBody>
      </p:sp>
    </p:spTree>
    <p:extLst>
      <p:ext uri="{BB962C8B-B14F-4D97-AF65-F5344CB8AC3E}">
        <p14:creationId xmlns:p14="http://schemas.microsoft.com/office/powerpoint/2010/main" val="3258441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49BA41-4456-3146-9101-B622175FB485}"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A6A4-2CF2-024E-AF10-BC6C966B9A2D}" type="slidenum">
              <a:rPr lang="en-US" smtClean="0"/>
              <a:t>‹#›</a:t>
            </a:fld>
            <a:endParaRPr lang="en-US"/>
          </a:p>
        </p:txBody>
      </p:sp>
    </p:spTree>
    <p:extLst>
      <p:ext uri="{BB962C8B-B14F-4D97-AF65-F5344CB8AC3E}">
        <p14:creationId xmlns:p14="http://schemas.microsoft.com/office/powerpoint/2010/main" val="173246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49BA41-4456-3146-9101-B622175FB485}"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A6A4-2CF2-024E-AF10-BC6C966B9A2D}" type="slidenum">
              <a:rPr lang="en-US" smtClean="0"/>
              <a:t>‹#›</a:t>
            </a:fld>
            <a:endParaRPr lang="en-US"/>
          </a:p>
        </p:txBody>
      </p:sp>
    </p:spTree>
    <p:extLst>
      <p:ext uri="{BB962C8B-B14F-4D97-AF65-F5344CB8AC3E}">
        <p14:creationId xmlns:p14="http://schemas.microsoft.com/office/powerpoint/2010/main" val="1863719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49BA41-4456-3146-9101-B622175FB485}"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A6A4-2CF2-024E-AF10-BC6C966B9A2D}" type="slidenum">
              <a:rPr lang="en-US" smtClean="0"/>
              <a:t>‹#›</a:t>
            </a:fld>
            <a:endParaRPr lang="en-US"/>
          </a:p>
        </p:txBody>
      </p:sp>
    </p:spTree>
    <p:extLst>
      <p:ext uri="{BB962C8B-B14F-4D97-AF65-F5344CB8AC3E}">
        <p14:creationId xmlns:p14="http://schemas.microsoft.com/office/powerpoint/2010/main" val="1218760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49BA41-4456-3146-9101-B622175FB485}" type="datetimeFigureOut">
              <a:rPr lang="en-US" smtClean="0"/>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24A6A4-2CF2-024E-AF10-BC6C966B9A2D}" type="slidenum">
              <a:rPr lang="en-US" smtClean="0"/>
              <a:t>‹#›</a:t>
            </a:fld>
            <a:endParaRPr lang="en-US"/>
          </a:p>
        </p:txBody>
      </p:sp>
    </p:spTree>
    <p:extLst>
      <p:ext uri="{BB962C8B-B14F-4D97-AF65-F5344CB8AC3E}">
        <p14:creationId xmlns:p14="http://schemas.microsoft.com/office/powerpoint/2010/main" val="1267186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49BA41-4456-3146-9101-B622175FB485}" type="datetimeFigureOut">
              <a:rPr lang="en-US" smtClean="0"/>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4A6A4-2CF2-024E-AF10-BC6C966B9A2D}" type="slidenum">
              <a:rPr lang="en-US" smtClean="0"/>
              <a:t>‹#›</a:t>
            </a:fld>
            <a:endParaRPr lang="en-US"/>
          </a:p>
        </p:txBody>
      </p:sp>
    </p:spTree>
    <p:extLst>
      <p:ext uri="{BB962C8B-B14F-4D97-AF65-F5344CB8AC3E}">
        <p14:creationId xmlns:p14="http://schemas.microsoft.com/office/powerpoint/2010/main" val="406942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49BA41-4456-3146-9101-B622175FB485}" type="datetimeFigureOut">
              <a:rPr lang="en-US" smtClean="0"/>
              <a:t>5/17/2019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24A6A4-2CF2-024E-AF10-BC6C966B9A2D}" type="slidenum">
              <a:rPr lang="en-US" smtClean="0"/>
              <a:t>‹#›</a:t>
            </a:fld>
            <a:endParaRPr lang="en-US"/>
          </a:p>
        </p:txBody>
      </p:sp>
    </p:spTree>
    <p:extLst>
      <p:ext uri="{BB962C8B-B14F-4D97-AF65-F5344CB8AC3E}">
        <p14:creationId xmlns:p14="http://schemas.microsoft.com/office/powerpoint/2010/main" val="1924340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49BA41-4456-3146-9101-B622175FB485}" type="datetimeFigureOut">
              <a:rPr lang="en-US" smtClean="0"/>
              <a:t>5/17/2019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24A6A4-2CF2-024E-AF10-BC6C966B9A2D}" type="slidenum">
              <a:rPr lang="en-US" smtClean="0"/>
              <a:t>‹#›</a:t>
            </a:fld>
            <a:endParaRPr lang="en-US"/>
          </a:p>
        </p:txBody>
      </p:sp>
    </p:spTree>
    <p:extLst>
      <p:ext uri="{BB962C8B-B14F-4D97-AF65-F5344CB8AC3E}">
        <p14:creationId xmlns:p14="http://schemas.microsoft.com/office/powerpoint/2010/main" val="3090142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9BA41-4456-3146-9101-B622175FB485}" type="datetimeFigureOut">
              <a:rPr lang="en-US" smtClean="0"/>
              <a:t>5/17/2019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24A6A4-2CF2-024E-AF10-BC6C966B9A2D}" type="slidenum">
              <a:rPr lang="en-US" smtClean="0"/>
              <a:t>‹#›</a:t>
            </a:fld>
            <a:endParaRPr lang="en-US"/>
          </a:p>
        </p:txBody>
      </p:sp>
    </p:spTree>
    <p:extLst>
      <p:ext uri="{BB962C8B-B14F-4D97-AF65-F5344CB8AC3E}">
        <p14:creationId xmlns:p14="http://schemas.microsoft.com/office/powerpoint/2010/main" val="3810733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49BA41-4456-3146-9101-B622175FB485}" type="datetimeFigureOut">
              <a:rPr lang="en-US" smtClean="0"/>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4A6A4-2CF2-024E-AF10-BC6C966B9A2D}" type="slidenum">
              <a:rPr lang="en-US" smtClean="0"/>
              <a:t>‹#›</a:t>
            </a:fld>
            <a:endParaRPr lang="en-US"/>
          </a:p>
        </p:txBody>
      </p:sp>
    </p:spTree>
    <p:extLst>
      <p:ext uri="{BB962C8B-B14F-4D97-AF65-F5344CB8AC3E}">
        <p14:creationId xmlns:p14="http://schemas.microsoft.com/office/powerpoint/2010/main" val="3796157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49BA41-4456-3146-9101-B622175FB485}" type="datetimeFigureOut">
              <a:rPr lang="en-US" smtClean="0"/>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4A6A4-2CF2-024E-AF10-BC6C966B9A2D}" type="slidenum">
              <a:rPr lang="en-US" smtClean="0"/>
              <a:t>‹#›</a:t>
            </a:fld>
            <a:endParaRPr lang="en-US"/>
          </a:p>
        </p:txBody>
      </p:sp>
    </p:spTree>
    <p:extLst>
      <p:ext uri="{BB962C8B-B14F-4D97-AF65-F5344CB8AC3E}">
        <p14:creationId xmlns:p14="http://schemas.microsoft.com/office/powerpoint/2010/main" val="2764760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49BA41-4456-3146-9101-B622175FB485}" type="datetimeFigureOut">
              <a:rPr lang="en-US" smtClean="0"/>
              <a:t>5/17/2019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24A6A4-2CF2-024E-AF10-BC6C966B9A2D}" type="slidenum">
              <a:rPr lang="en-US" smtClean="0"/>
              <a:t>‹#›</a:t>
            </a:fld>
            <a:endParaRPr lang="en-US"/>
          </a:p>
        </p:txBody>
      </p:sp>
    </p:spTree>
    <p:extLst>
      <p:ext uri="{BB962C8B-B14F-4D97-AF65-F5344CB8AC3E}">
        <p14:creationId xmlns:p14="http://schemas.microsoft.com/office/powerpoint/2010/main" val="2037170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099" y="2158037"/>
            <a:ext cx="7772400" cy="2213137"/>
          </a:xfrm>
        </p:spPr>
        <p:txBody>
          <a:bodyPr>
            <a:normAutofit/>
          </a:bodyPr>
          <a:lstStyle/>
          <a:p>
            <a:r>
              <a:rPr lang="en-US" dirty="0" smtClean="0">
                <a:solidFill>
                  <a:srgbClr val="FF0000"/>
                </a:solidFill>
              </a:rPr>
              <a:t>The EU Charter of Fundamental Rights and the national courts: divided loyalties?</a:t>
            </a:r>
            <a:endParaRPr lang="en-US" dirty="0">
              <a:solidFill>
                <a:srgbClr val="FF0000"/>
              </a:solidFill>
            </a:endParaRPr>
          </a:p>
        </p:txBody>
      </p:sp>
      <p:sp>
        <p:nvSpPr>
          <p:cNvPr id="3" name="Subtitle 2"/>
          <p:cNvSpPr>
            <a:spLocks noGrp="1"/>
          </p:cNvSpPr>
          <p:nvPr>
            <p:ph type="subTitle" idx="1"/>
          </p:nvPr>
        </p:nvSpPr>
        <p:spPr>
          <a:xfrm>
            <a:off x="1371600" y="4613437"/>
            <a:ext cx="6400800" cy="1789357"/>
          </a:xfrm>
        </p:spPr>
        <p:txBody>
          <a:bodyPr>
            <a:normAutofit/>
          </a:bodyPr>
          <a:lstStyle/>
          <a:p>
            <a:r>
              <a:rPr lang="en-US" sz="2000" dirty="0" smtClean="0"/>
              <a:t>Takis Tridimas</a:t>
            </a:r>
          </a:p>
          <a:p>
            <a:r>
              <a:rPr lang="en-US" sz="2000" dirty="0" smtClean="0"/>
              <a:t>Professor of European Law</a:t>
            </a:r>
          </a:p>
          <a:p>
            <a:r>
              <a:rPr lang="en-US" sz="2000" dirty="0" smtClean="0"/>
              <a:t>Director, Centre of European Law, King’s College London</a:t>
            </a:r>
          </a:p>
          <a:p>
            <a:r>
              <a:rPr lang="en-US" sz="2000" dirty="0" err="1"/>
              <a:t>t</a:t>
            </a:r>
            <a:r>
              <a:rPr lang="en-US" sz="2000" dirty="0" err="1" smtClean="0"/>
              <a:t>akis.tridimas@kcl.ac.uk</a:t>
            </a:r>
            <a:endParaRPr lang="en-US"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0062" y="601324"/>
            <a:ext cx="1311275"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p:cNvSpPr txBox="1">
            <a:spLocks/>
          </p:cNvSpPr>
          <p:nvPr/>
        </p:nvSpPr>
        <p:spPr>
          <a:xfrm>
            <a:off x="4705349" y="730957"/>
            <a:ext cx="2349500" cy="105518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lv-LV" altLang="en-US" sz="2000" dirty="0" smtClean="0">
                <a:cs typeface="Times New Roman" pitchFamily="18" charset="0"/>
              </a:rPr>
              <a:t>17 </a:t>
            </a:r>
            <a:r>
              <a:rPr lang="lv-LV" altLang="en-US" sz="2000" dirty="0" err="1" smtClean="0">
                <a:cs typeface="Times New Roman" pitchFamily="18" charset="0"/>
              </a:rPr>
              <a:t>May</a:t>
            </a:r>
            <a:r>
              <a:rPr lang="en-GB" altLang="en-US" sz="2000" dirty="0" smtClean="0">
                <a:cs typeface="Times New Roman" pitchFamily="18" charset="0"/>
              </a:rPr>
              <a:t> 201</a:t>
            </a:r>
            <a:r>
              <a:rPr lang="lv-LV" altLang="en-US" sz="2000" dirty="0" smtClean="0">
                <a:cs typeface="Times New Roman" pitchFamily="18" charset="0"/>
              </a:rPr>
              <a:t>9</a:t>
            </a:r>
            <a:r>
              <a:rPr lang="en-GB" altLang="en-US" sz="2000" dirty="0" smtClean="0">
                <a:cs typeface="Times New Roman" pitchFamily="18" charset="0"/>
              </a:rPr>
              <a:t/>
            </a:r>
            <a:br>
              <a:rPr lang="en-GB" altLang="en-US" sz="2000" dirty="0" smtClean="0">
                <a:cs typeface="Times New Roman" pitchFamily="18" charset="0"/>
              </a:rPr>
            </a:br>
            <a:r>
              <a:rPr lang="en-GB" altLang="en-US" sz="2000" dirty="0" smtClean="0">
                <a:cs typeface="Times New Roman" pitchFamily="18" charset="0"/>
              </a:rPr>
              <a:t>Latvian Law Institute</a:t>
            </a:r>
            <a:br>
              <a:rPr lang="en-GB" altLang="en-US" sz="2000" dirty="0" smtClean="0">
                <a:cs typeface="Times New Roman" pitchFamily="18" charset="0"/>
              </a:rPr>
            </a:br>
            <a:r>
              <a:rPr lang="en-GB" altLang="en-US" sz="2000" dirty="0" smtClean="0">
                <a:cs typeface="Times New Roman" pitchFamily="18" charset="0"/>
              </a:rPr>
              <a:t>Riga, Latvia</a:t>
            </a:r>
          </a:p>
          <a:p>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129478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rights are protected?</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3000" dirty="0" smtClean="0"/>
              <a:t>Human dignity, civil liberties, social and economic rights</a:t>
            </a:r>
          </a:p>
          <a:p>
            <a:r>
              <a:rPr lang="en-US" sz="3000" dirty="0" smtClean="0"/>
              <a:t>Most oft-invoked rights:</a:t>
            </a:r>
          </a:p>
          <a:p>
            <a:r>
              <a:rPr lang="en-US" sz="3000" dirty="0" smtClean="0"/>
              <a:t>Non-discrimination (Arts 20-21)</a:t>
            </a:r>
          </a:p>
          <a:p>
            <a:r>
              <a:rPr lang="en-US" sz="3000" dirty="0" smtClean="0"/>
              <a:t>Right to judicial protection (Art 47)</a:t>
            </a:r>
          </a:p>
          <a:p>
            <a:r>
              <a:rPr lang="en-US" sz="3000" dirty="0" smtClean="0"/>
              <a:t>Right to property</a:t>
            </a:r>
          </a:p>
          <a:p>
            <a:r>
              <a:rPr lang="en-US" sz="3000" dirty="0" smtClean="0"/>
              <a:t>Right to personal data</a:t>
            </a:r>
          </a:p>
          <a:p>
            <a:r>
              <a:rPr lang="en-US" sz="3000" dirty="0" smtClean="0"/>
              <a:t>Ne </a:t>
            </a:r>
            <a:r>
              <a:rPr lang="en-US" sz="3000" dirty="0" err="1" smtClean="0"/>
              <a:t>bis</a:t>
            </a:r>
            <a:r>
              <a:rPr lang="en-US" sz="3000" dirty="0" smtClean="0"/>
              <a:t> in idem</a:t>
            </a:r>
          </a:p>
          <a:p>
            <a:endParaRPr lang="en-US" sz="3000" dirty="0" smtClean="0"/>
          </a:p>
          <a:p>
            <a:endParaRPr lang="en-US" sz="3000" dirty="0" smtClean="0"/>
          </a:p>
        </p:txBody>
      </p:sp>
    </p:spTree>
    <p:extLst>
      <p:ext uri="{BB962C8B-B14F-4D97-AF65-F5344CB8AC3E}">
        <p14:creationId xmlns:p14="http://schemas.microsoft.com/office/powerpoint/2010/main" val="3262677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78224"/>
            <a:ext cx="8229600" cy="5447939"/>
          </a:xfrm>
        </p:spPr>
        <p:txBody>
          <a:bodyPr>
            <a:normAutofit/>
          </a:bodyPr>
          <a:lstStyle/>
          <a:p>
            <a:pPr marL="0" indent="0" algn="ctr">
              <a:buNone/>
            </a:pPr>
            <a:r>
              <a:rPr lang="en-US" sz="3000" dirty="0" smtClean="0">
                <a:solidFill>
                  <a:srgbClr val="FF0000"/>
                </a:solidFill>
              </a:rPr>
              <a:t>Equality</a:t>
            </a:r>
          </a:p>
          <a:p>
            <a:r>
              <a:rPr lang="en-US" sz="3000" dirty="0" smtClean="0"/>
              <a:t>Art 20: </a:t>
            </a:r>
            <a:r>
              <a:rPr lang="en-US" sz="3000" dirty="0"/>
              <a:t>Everyone is equal before the law</a:t>
            </a:r>
            <a:r>
              <a:rPr lang="en-US" sz="3000" dirty="0" smtClean="0"/>
              <a:t>.</a:t>
            </a:r>
          </a:p>
          <a:p>
            <a:r>
              <a:rPr lang="en-US" sz="3000" dirty="0" smtClean="0"/>
              <a:t>Art 21(1): </a:t>
            </a:r>
            <a:r>
              <a:rPr lang="en-US" sz="3000" dirty="0"/>
              <a:t>Any discrimination based on any ground such as sex, race, </a:t>
            </a:r>
            <a:r>
              <a:rPr lang="en-US" sz="3000" dirty="0" err="1"/>
              <a:t>colour</a:t>
            </a:r>
            <a:r>
              <a:rPr lang="en-US" sz="3000" dirty="0"/>
              <a:t>, ethnic or social origin</a:t>
            </a:r>
            <a:r>
              <a:rPr lang="en-US" sz="3000" dirty="0" smtClean="0"/>
              <a:t>, genetic </a:t>
            </a:r>
            <a:r>
              <a:rPr lang="en-US" sz="3000" dirty="0"/>
              <a:t>features, language, religion or belief, political or any other opinion, membership of a </a:t>
            </a:r>
            <a:r>
              <a:rPr lang="en-US" sz="3000" dirty="0" smtClean="0"/>
              <a:t>national minority</a:t>
            </a:r>
            <a:r>
              <a:rPr lang="en-US" sz="3000" dirty="0"/>
              <a:t>, property, birth, disability, age or sexual orientation shall be prohibited.</a:t>
            </a:r>
            <a:endParaRPr lang="en-US" sz="3000" dirty="0" smtClean="0"/>
          </a:p>
          <a:p>
            <a:endParaRPr lang="en-US" dirty="0"/>
          </a:p>
        </p:txBody>
      </p:sp>
    </p:spTree>
    <p:extLst>
      <p:ext uri="{BB962C8B-B14F-4D97-AF65-F5344CB8AC3E}">
        <p14:creationId xmlns:p14="http://schemas.microsoft.com/office/powerpoint/2010/main" val="276350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7898"/>
            <a:ext cx="8229600" cy="5478265"/>
          </a:xfrm>
        </p:spPr>
        <p:txBody>
          <a:bodyPr>
            <a:normAutofit fontScale="92500" lnSpcReduction="20000"/>
          </a:bodyPr>
          <a:lstStyle/>
          <a:p>
            <a:r>
              <a:rPr lang="en-GB" dirty="0" smtClean="0"/>
              <a:t>C</a:t>
            </a:r>
            <a:r>
              <a:rPr lang="en-GB" dirty="0"/>
              <a:t>-13/94 </a:t>
            </a:r>
            <a:r>
              <a:rPr lang="en-GB" i="1" dirty="0">
                <a:solidFill>
                  <a:srgbClr val="0000FF"/>
                </a:solidFill>
              </a:rPr>
              <a:t>P v S and Cornwall County Council</a:t>
            </a:r>
            <a:r>
              <a:rPr lang="en-GB" dirty="0">
                <a:solidFill>
                  <a:srgbClr val="0000FF"/>
                </a:solidFill>
              </a:rPr>
              <a:t> </a:t>
            </a:r>
            <a:r>
              <a:rPr lang="en-GB" dirty="0"/>
              <a:t>[1996] ECR I-2143 </a:t>
            </a:r>
          </a:p>
          <a:p>
            <a:r>
              <a:rPr lang="en-GB" dirty="0"/>
              <a:t>Joined cases C-122 and C-125/99 </a:t>
            </a:r>
            <a:r>
              <a:rPr lang="en-GB" i="1" dirty="0">
                <a:solidFill>
                  <a:srgbClr val="0000FF"/>
                </a:solidFill>
              </a:rPr>
              <a:t>D and Sweden v Council</a:t>
            </a:r>
            <a:r>
              <a:rPr lang="en-GB" dirty="0">
                <a:solidFill>
                  <a:srgbClr val="0000FF"/>
                </a:solidFill>
              </a:rPr>
              <a:t> </a:t>
            </a:r>
            <a:r>
              <a:rPr lang="en-GB" dirty="0"/>
              <a:t>[2001] ECR </a:t>
            </a:r>
            <a:r>
              <a:rPr lang="en-US" dirty="0"/>
              <a:t>I-</a:t>
            </a:r>
            <a:r>
              <a:rPr lang="en-US" dirty="0" smtClean="0"/>
              <a:t>4319</a:t>
            </a:r>
          </a:p>
          <a:p>
            <a:r>
              <a:rPr lang="en-GB" dirty="0" smtClean="0"/>
              <a:t>C</a:t>
            </a:r>
            <a:r>
              <a:rPr lang="en-GB" dirty="0"/>
              <a:t>-144/04 </a:t>
            </a:r>
            <a:r>
              <a:rPr lang="en-GB" i="1" dirty="0" err="1">
                <a:solidFill>
                  <a:srgbClr val="0000FF"/>
                </a:solidFill>
              </a:rPr>
              <a:t>Mangold</a:t>
            </a:r>
            <a:r>
              <a:rPr lang="en-GB" i="1" dirty="0"/>
              <a:t> </a:t>
            </a:r>
            <a:r>
              <a:rPr lang="en-GB" dirty="0"/>
              <a:t>[2005] ECR I-9981</a:t>
            </a:r>
          </a:p>
          <a:p>
            <a:r>
              <a:rPr lang="en-GB" dirty="0" smtClean="0"/>
              <a:t>C</a:t>
            </a:r>
            <a:r>
              <a:rPr lang="en-GB" dirty="0"/>
              <a:t>-236/09, </a:t>
            </a:r>
            <a:r>
              <a:rPr lang="en-GB" i="1" dirty="0">
                <a:solidFill>
                  <a:srgbClr val="0000FF"/>
                </a:solidFill>
              </a:rPr>
              <a:t>Association </a:t>
            </a:r>
            <a:r>
              <a:rPr lang="en-GB" i="1" dirty="0" err="1">
                <a:solidFill>
                  <a:srgbClr val="0000FF"/>
                </a:solidFill>
              </a:rPr>
              <a:t>Belge</a:t>
            </a:r>
            <a:r>
              <a:rPr lang="en-GB" i="1" dirty="0">
                <a:solidFill>
                  <a:srgbClr val="0000FF"/>
                </a:solidFill>
              </a:rPr>
              <a:t> des </a:t>
            </a:r>
            <a:r>
              <a:rPr lang="en-GB" i="1" dirty="0" err="1">
                <a:solidFill>
                  <a:srgbClr val="0000FF"/>
                </a:solidFill>
              </a:rPr>
              <a:t>Consommateurs</a:t>
            </a:r>
            <a:r>
              <a:rPr lang="en-GB" i="1" dirty="0">
                <a:solidFill>
                  <a:srgbClr val="0000FF"/>
                </a:solidFill>
              </a:rPr>
              <a:t> Test-</a:t>
            </a:r>
            <a:r>
              <a:rPr lang="en-GB" i="1" dirty="0" err="1">
                <a:solidFill>
                  <a:srgbClr val="0000FF"/>
                </a:solidFill>
              </a:rPr>
              <a:t>Achats</a:t>
            </a:r>
            <a:r>
              <a:rPr lang="en-GB" dirty="0"/>
              <a:t>, judgment of 1 March 2011</a:t>
            </a:r>
            <a:r>
              <a:rPr lang="en-US" dirty="0"/>
              <a:t> </a:t>
            </a:r>
          </a:p>
          <a:p>
            <a:r>
              <a:rPr lang="en-US" dirty="0" smtClean="0"/>
              <a:t>C-83/14 </a:t>
            </a:r>
            <a:r>
              <a:rPr lang="en-US" i="1" dirty="0" smtClean="0">
                <a:solidFill>
                  <a:srgbClr val="0000FF"/>
                </a:solidFill>
              </a:rPr>
              <a:t>CHEZ</a:t>
            </a:r>
            <a:r>
              <a:rPr lang="en-US" dirty="0" smtClean="0"/>
              <a:t>, EU:C:2015:480</a:t>
            </a:r>
          </a:p>
          <a:p>
            <a:r>
              <a:rPr lang="en-US" dirty="0" smtClean="0"/>
              <a:t>Case </a:t>
            </a:r>
            <a:r>
              <a:rPr lang="en-US" dirty="0"/>
              <a:t>C‑303/06 </a:t>
            </a:r>
            <a:r>
              <a:rPr lang="en-US" i="1" dirty="0" smtClean="0">
                <a:solidFill>
                  <a:srgbClr val="0000FF"/>
                </a:solidFill>
              </a:rPr>
              <a:t>Coleman </a:t>
            </a:r>
            <a:r>
              <a:rPr lang="en-US" i="1" dirty="0">
                <a:solidFill>
                  <a:srgbClr val="0000FF"/>
                </a:solidFill>
              </a:rPr>
              <a:t>v </a:t>
            </a:r>
            <a:r>
              <a:rPr lang="en-US" i="1" dirty="0" err="1">
                <a:solidFill>
                  <a:srgbClr val="0000FF"/>
                </a:solidFill>
              </a:rPr>
              <a:t>Attridge</a:t>
            </a:r>
            <a:r>
              <a:rPr lang="en-US" i="1" dirty="0">
                <a:solidFill>
                  <a:srgbClr val="0000FF"/>
                </a:solidFill>
              </a:rPr>
              <a:t> Law</a:t>
            </a:r>
            <a:r>
              <a:rPr lang="en-US" i="1" dirty="0"/>
              <a:t>,</a:t>
            </a:r>
            <a:r>
              <a:rPr lang="en-US" b="1" dirty="0"/>
              <a:t> </a:t>
            </a:r>
            <a:r>
              <a:rPr lang="en-US" dirty="0"/>
              <a:t>EU:C:2008:</a:t>
            </a:r>
            <a:r>
              <a:rPr lang="en-US" dirty="0" smtClean="0"/>
              <a:t>415</a:t>
            </a:r>
          </a:p>
          <a:p>
            <a:r>
              <a:rPr lang="en-US" dirty="0" err="1" smtClean="0"/>
              <a:t>Cf</a:t>
            </a:r>
            <a:r>
              <a:rPr lang="en-US" dirty="0" smtClean="0"/>
              <a:t> </a:t>
            </a:r>
            <a:r>
              <a:rPr lang="en-US" i="1" dirty="0">
                <a:solidFill>
                  <a:srgbClr val="000090"/>
                </a:solidFill>
              </a:rPr>
              <a:t>San Antonio Independent School District v. Rodriguez</a:t>
            </a:r>
            <a:r>
              <a:rPr lang="en-US" b="1" dirty="0">
                <a:solidFill>
                  <a:srgbClr val="000090"/>
                </a:solidFill>
              </a:rPr>
              <a:t> </a:t>
            </a:r>
            <a:r>
              <a:rPr lang="en-US" dirty="0"/>
              <a:t>411 U.S. 1 (1973) </a:t>
            </a:r>
          </a:p>
          <a:p>
            <a:endParaRPr lang="en-US" dirty="0"/>
          </a:p>
          <a:p>
            <a:endParaRPr lang="en-GB" dirty="0"/>
          </a:p>
          <a:p>
            <a:endParaRPr lang="en-US" dirty="0"/>
          </a:p>
        </p:txBody>
      </p:sp>
    </p:spTree>
    <p:extLst>
      <p:ext uri="{BB962C8B-B14F-4D97-AF65-F5344CB8AC3E}">
        <p14:creationId xmlns:p14="http://schemas.microsoft.com/office/powerpoint/2010/main" val="117910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7066"/>
            <a:ext cx="8229600" cy="5359098"/>
          </a:xfrm>
        </p:spPr>
        <p:txBody>
          <a:bodyPr>
            <a:normAutofit fontScale="85000" lnSpcReduction="20000"/>
          </a:bodyPr>
          <a:lstStyle/>
          <a:p>
            <a:pPr marL="0" indent="0" algn="ctr">
              <a:buNone/>
            </a:pPr>
            <a:r>
              <a:rPr lang="en-US" dirty="0" smtClean="0"/>
              <a:t>Discrimination based on religious beliefs</a:t>
            </a:r>
          </a:p>
          <a:p>
            <a:r>
              <a:rPr lang="en-US" dirty="0" smtClean="0"/>
              <a:t>C-188/15 </a:t>
            </a:r>
            <a:r>
              <a:rPr lang="en-US" i="1" dirty="0" err="1" smtClean="0">
                <a:solidFill>
                  <a:srgbClr val="0000FF"/>
                </a:solidFill>
              </a:rPr>
              <a:t>Bougnaoui</a:t>
            </a:r>
            <a:r>
              <a:rPr lang="en-US" dirty="0"/>
              <a:t>, </a:t>
            </a:r>
            <a:r>
              <a:rPr lang="en-US" dirty="0" smtClean="0"/>
              <a:t>14.3.2017</a:t>
            </a:r>
          </a:p>
          <a:p>
            <a:pPr marL="0" indent="0">
              <a:buNone/>
            </a:pPr>
            <a:r>
              <a:rPr lang="en-US" dirty="0" smtClean="0"/>
              <a:t>	Dress requirement must be:</a:t>
            </a:r>
          </a:p>
          <a:p>
            <a:r>
              <a:rPr lang="en-US" dirty="0" smtClean="0"/>
              <a:t>1) facially </a:t>
            </a:r>
            <a:r>
              <a:rPr lang="en-US" dirty="0"/>
              <a:t>neutral </a:t>
            </a:r>
            <a:r>
              <a:rPr lang="en-US" dirty="0" err="1"/>
              <a:t>i.e</a:t>
            </a:r>
            <a:r>
              <a:rPr lang="en-US" dirty="0"/>
              <a:t> not depend on religious, political beliefs</a:t>
            </a:r>
          </a:p>
          <a:p>
            <a:r>
              <a:rPr lang="en-US" dirty="0" smtClean="0"/>
              <a:t>2</a:t>
            </a:r>
            <a:r>
              <a:rPr lang="en-US" dirty="0"/>
              <a:t>) </a:t>
            </a:r>
            <a:r>
              <a:rPr lang="en-US" dirty="0" smtClean="0"/>
              <a:t>based </a:t>
            </a:r>
            <a:r>
              <a:rPr lang="en-US" dirty="0"/>
              <a:t>on internal employer rule based on a policy of neutrality, i.e. a rule in force within the undertaking</a:t>
            </a:r>
          </a:p>
          <a:p>
            <a:r>
              <a:rPr lang="en-US" dirty="0" smtClean="0"/>
              <a:t>if </a:t>
            </a:r>
            <a:r>
              <a:rPr lang="en-US" dirty="0"/>
              <a:t>it not based on an internal rule of the employer, it could be justified if it is based on a genuine and determining occupational requirement</a:t>
            </a:r>
          </a:p>
          <a:p>
            <a:r>
              <a:rPr lang="en-US" dirty="0" smtClean="0"/>
              <a:t>3) It </a:t>
            </a:r>
            <a:r>
              <a:rPr lang="en-US" dirty="0"/>
              <a:t>cannot, however, cover subjective considerations, such as the willingness of the employer to take account of the particular wishes of the customer</a:t>
            </a:r>
            <a:r>
              <a:rPr lang="en-US" dirty="0" smtClean="0"/>
              <a:t>.</a:t>
            </a:r>
          </a:p>
          <a:p>
            <a:r>
              <a:rPr lang="en-US" dirty="0" smtClean="0"/>
              <a:t>4) limited </a:t>
            </a:r>
            <a:r>
              <a:rPr lang="en-US" dirty="0"/>
              <a:t>only to customers who interact with clients</a:t>
            </a:r>
          </a:p>
          <a:p>
            <a:endParaRPr lang="en-US" dirty="0"/>
          </a:p>
          <a:p>
            <a:endParaRPr lang="en-US" dirty="0" smtClean="0"/>
          </a:p>
          <a:p>
            <a:endParaRPr lang="en-US" dirty="0"/>
          </a:p>
        </p:txBody>
      </p:sp>
    </p:spTree>
    <p:extLst>
      <p:ext uri="{BB962C8B-B14F-4D97-AF65-F5344CB8AC3E}">
        <p14:creationId xmlns:p14="http://schemas.microsoft.com/office/powerpoint/2010/main" val="1879861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1616"/>
            <a:ext cx="8229600" cy="5434547"/>
          </a:xfrm>
        </p:spPr>
        <p:txBody>
          <a:bodyPr/>
          <a:lstStyle/>
          <a:p>
            <a:r>
              <a:rPr lang="en-US" dirty="0" smtClean="0"/>
              <a:t>See also C-157/15 </a:t>
            </a:r>
            <a:r>
              <a:rPr lang="en-US" i="1" dirty="0" err="1" smtClean="0">
                <a:solidFill>
                  <a:srgbClr val="0000FF"/>
                </a:solidFill>
              </a:rPr>
              <a:t>Achbita</a:t>
            </a:r>
            <a:r>
              <a:rPr lang="en-US" dirty="0" smtClean="0"/>
              <a:t>, 14.3.17</a:t>
            </a:r>
          </a:p>
          <a:p>
            <a:r>
              <a:rPr lang="en-US" dirty="0" err="1" smtClean="0"/>
              <a:t>Cf</a:t>
            </a:r>
            <a:r>
              <a:rPr lang="en-US" dirty="0" smtClean="0"/>
              <a:t> </a:t>
            </a:r>
            <a:r>
              <a:rPr lang="en-US" i="1" dirty="0">
                <a:solidFill>
                  <a:srgbClr val="0000FF"/>
                </a:solidFill>
              </a:rPr>
              <a:t>S.A.S. v. France</a:t>
            </a:r>
            <a:r>
              <a:rPr lang="en-US" dirty="0">
                <a:solidFill>
                  <a:srgbClr val="0000FF"/>
                </a:solidFill>
              </a:rPr>
              <a:t> </a:t>
            </a:r>
            <a:r>
              <a:rPr lang="en-US" dirty="0"/>
              <a:t>(application no. 43835/</a:t>
            </a:r>
            <a:r>
              <a:rPr lang="en-US" dirty="0" smtClean="0"/>
              <a:t>11</a:t>
            </a:r>
            <a:r>
              <a:rPr lang="en-US" dirty="0"/>
              <a:t>)</a:t>
            </a:r>
            <a:endParaRPr lang="en-US" dirty="0" smtClean="0"/>
          </a:p>
          <a:p>
            <a:endParaRPr lang="en-US" dirty="0" smtClean="0"/>
          </a:p>
          <a:p>
            <a:endParaRPr lang="en-US" dirty="0"/>
          </a:p>
        </p:txBody>
      </p:sp>
    </p:spTree>
    <p:extLst>
      <p:ext uri="{BB962C8B-B14F-4D97-AF65-F5344CB8AC3E}">
        <p14:creationId xmlns:p14="http://schemas.microsoft.com/office/powerpoint/2010/main" val="3055217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65270"/>
            <a:ext cx="8229600" cy="5660894"/>
          </a:xfrm>
        </p:spPr>
        <p:txBody>
          <a:bodyPr>
            <a:normAutofit fontScale="92500" lnSpcReduction="20000"/>
          </a:bodyPr>
          <a:lstStyle/>
          <a:p>
            <a:pPr marL="0" indent="0" algn="ctr">
              <a:buNone/>
            </a:pPr>
            <a:r>
              <a:rPr lang="en-US" dirty="0" smtClean="0">
                <a:solidFill>
                  <a:srgbClr val="FF0000"/>
                </a:solidFill>
              </a:rPr>
              <a:t>Protection of personal data</a:t>
            </a:r>
          </a:p>
          <a:p>
            <a:pPr marL="0" indent="0" algn="ctr">
              <a:buNone/>
            </a:pPr>
            <a:endParaRPr lang="en-US" dirty="0" smtClean="0">
              <a:solidFill>
                <a:srgbClr val="FF0000"/>
              </a:solidFill>
            </a:endParaRPr>
          </a:p>
          <a:p>
            <a:pPr marL="0" indent="0" algn="ctr">
              <a:buNone/>
            </a:pPr>
            <a:r>
              <a:rPr lang="en-US" dirty="0"/>
              <a:t>Article 8</a:t>
            </a:r>
          </a:p>
          <a:p>
            <a:pPr marL="0" indent="0">
              <a:buNone/>
            </a:pPr>
            <a:r>
              <a:rPr lang="en-US" dirty="0" smtClean="0"/>
              <a:t>1</a:t>
            </a:r>
            <a:r>
              <a:rPr lang="en-US" dirty="0"/>
              <a:t>. Everyone has the right to the protection of personal data concerning him or her.</a:t>
            </a:r>
          </a:p>
          <a:p>
            <a:pPr marL="0" indent="0">
              <a:buNone/>
            </a:pPr>
            <a:r>
              <a:rPr lang="en-US" dirty="0"/>
              <a:t>2. Such data must be processed fairly for specified purposes and on the basis of the consent of </a:t>
            </a:r>
            <a:r>
              <a:rPr lang="en-US" dirty="0" smtClean="0"/>
              <a:t>the person </a:t>
            </a:r>
            <a:r>
              <a:rPr lang="en-US" dirty="0"/>
              <a:t>concerned or some other legitimate basis laid down by law. Everyone has the right of access </a:t>
            </a:r>
            <a:r>
              <a:rPr lang="en-US" dirty="0" smtClean="0"/>
              <a:t>to data </a:t>
            </a:r>
            <a:r>
              <a:rPr lang="en-US" dirty="0"/>
              <a:t>which has been collected concerning him or her, and the right to have it rectified.</a:t>
            </a:r>
          </a:p>
          <a:p>
            <a:pPr marL="0" indent="0">
              <a:buNone/>
            </a:pPr>
            <a:r>
              <a:rPr lang="en-US" dirty="0"/>
              <a:t>3. Compliance with these rules shall be subject to control by an independent authority</a:t>
            </a:r>
            <a:r>
              <a:rPr lang="en-US" dirty="0" smtClean="0"/>
              <a:t>.</a:t>
            </a:r>
          </a:p>
        </p:txBody>
      </p:sp>
    </p:spTree>
    <p:extLst>
      <p:ext uri="{BB962C8B-B14F-4D97-AF65-F5344CB8AC3E}">
        <p14:creationId xmlns:p14="http://schemas.microsoft.com/office/powerpoint/2010/main" val="47566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0970"/>
            <a:ext cx="8229600" cy="5445194"/>
          </a:xfrm>
        </p:spPr>
        <p:txBody>
          <a:bodyPr>
            <a:normAutofit/>
          </a:bodyPr>
          <a:lstStyle/>
          <a:p>
            <a:r>
              <a:rPr lang="en-US" sz="3000" dirty="0" smtClean="0"/>
              <a:t>Joined </a:t>
            </a:r>
            <a:r>
              <a:rPr lang="en-US" sz="3000" dirty="0"/>
              <a:t>Cases C-293/12 and C-594/</a:t>
            </a:r>
            <a:r>
              <a:rPr lang="en-US" sz="3000" dirty="0">
                <a:solidFill>
                  <a:srgbClr val="0000FF"/>
                </a:solidFill>
              </a:rPr>
              <a:t>12 </a:t>
            </a:r>
            <a:r>
              <a:rPr lang="en-US" sz="3000" i="1" dirty="0">
                <a:solidFill>
                  <a:srgbClr val="0000FF"/>
                </a:solidFill>
              </a:rPr>
              <a:t>Digital Rights Ireland Ltd v Minister for Communications</a:t>
            </a:r>
            <a:r>
              <a:rPr lang="en-US" sz="3000" dirty="0"/>
              <a:t>, judgment of 8 April 2014</a:t>
            </a:r>
          </a:p>
          <a:p>
            <a:r>
              <a:rPr lang="en-US" sz="3000" dirty="0"/>
              <a:t>Case C-131/12 </a:t>
            </a:r>
            <a:r>
              <a:rPr lang="en-US" sz="3000" i="1" dirty="0">
                <a:solidFill>
                  <a:srgbClr val="0000FF"/>
                </a:solidFill>
              </a:rPr>
              <a:t>Google Spain v AEPD</a:t>
            </a:r>
            <a:r>
              <a:rPr lang="en-US" sz="3000" dirty="0"/>
              <a:t>, judgment of 13 May </a:t>
            </a:r>
            <a:r>
              <a:rPr lang="en-US" sz="3000" dirty="0" smtClean="0"/>
              <a:t>2014</a:t>
            </a:r>
          </a:p>
          <a:p>
            <a:r>
              <a:rPr lang="en-US" sz="3000" dirty="0" smtClean="0"/>
              <a:t>Case C-362/14 </a:t>
            </a:r>
            <a:r>
              <a:rPr lang="en-US" sz="3000" i="1" dirty="0" err="1" smtClean="0">
                <a:solidFill>
                  <a:srgbClr val="0000FF"/>
                </a:solidFill>
              </a:rPr>
              <a:t>Schrems</a:t>
            </a:r>
            <a:r>
              <a:rPr lang="en-US" sz="3000" dirty="0" smtClean="0"/>
              <a:t>, 6 10.2015</a:t>
            </a:r>
          </a:p>
          <a:p>
            <a:r>
              <a:rPr lang="en-US" sz="3000" dirty="0" smtClean="0"/>
              <a:t>Joined Cases C-203 &amp; C-698/15 </a:t>
            </a:r>
            <a:r>
              <a:rPr lang="en-US" sz="3000" i="1" dirty="0" smtClean="0">
                <a:solidFill>
                  <a:srgbClr val="0000FF"/>
                </a:solidFill>
              </a:rPr>
              <a:t>Tele2 </a:t>
            </a:r>
            <a:r>
              <a:rPr lang="en-US" sz="3000" i="1" dirty="0" err="1" smtClean="0">
                <a:solidFill>
                  <a:srgbClr val="0000FF"/>
                </a:solidFill>
              </a:rPr>
              <a:t>Sverige</a:t>
            </a:r>
            <a:r>
              <a:rPr lang="en-US" sz="3000" i="1" dirty="0" smtClean="0">
                <a:solidFill>
                  <a:srgbClr val="0000FF"/>
                </a:solidFill>
              </a:rPr>
              <a:t> </a:t>
            </a:r>
            <a:r>
              <a:rPr lang="en-US" sz="3000" dirty="0" smtClean="0"/>
              <a:t>AB, 21.12.16</a:t>
            </a:r>
          </a:p>
          <a:p>
            <a:endParaRPr lang="en-US" dirty="0"/>
          </a:p>
          <a:p>
            <a:endParaRPr lang="en-US" i="1" dirty="0" smtClean="0">
              <a:solidFill>
                <a:srgbClr val="0000FF"/>
              </a:solidFill>
            </a:endParaRPr>
          </a:p>
        </p:txBody>
      </p:sp>
    </p:spTree>
    <p:extLst>
      <p:ext uri="{BB962C8B-B14F-4D97-AF65-F5344CB8AC3E}">
        <p14:creationId xmlns:p14="http://schemas.microsoft.com/office/powerpoint/2010/main" val="2693008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0718"/>
            <a:ext cx="8229600" cy="5585445"/>
          </a:xfrm>
        </p:spPr>
        <p:txBody>
          <a:bodyPr>
            <a:normAutofit fontScale="85000" lnSpcReduction="20000"/>
          </a:bodyPr>
          <a:lstStyle/>
          <a:p>
            <a:pPr marL="0" indent="0" algn="ctr">
              <a:buNone/>
            </a:pPr>
            <a:r>
              <a:rPr lang="en-US" dirty="0" smtClean="0">
                <a:solidFill>
                  <a:srgbClr val="FF0000"/>
                </a:solidFill>
              </a:rPr>
              <a:t>Right to judicial protection </a:t>
            </a:r>
          </a:p>
          <a:p>
            <a:pPr marL="0" indent="0" algn="ctr">
              <a:buNone/>
            </a:pPr>
            <a:r>
              <a:rPr lang="en-US" dirty="0" smtClean="0"/>
              <a:t>	Article </a:t>
            </a:r>
            <a:r>
              <a:rPr lang="en-US" dirty="0"/>
              <a:t>47</a:t>
            </a:r>
          </a:p>
          <a:p>
            <a:pPr marL="0" indent="0" algn="ctr">
              <a:buNone/>
            </a:pPr>
            <a:r>
              <a:rPr lang="en-US" dirty="0"/>
              <a:t>Right to an effective remedy and to a fair trial</a:t>
            </a:r>
          </a:p>
          <a:p>
            <a:pPr marL="0" indent="0">
              <a:buNone/>
            </a:pPr>
            <a:r>
              <a:rPr lang="en-US" dirty="0"/>
              <a:t>Everyone whose rights and freedoms guaranteed by the law of the Union are violated has the right </a:t>
            </a:r>
            <a:r>
              <a:rPr lang="en-US" dirty="0" smtClean="0"/>
              <a:t>to an </a:t>
            </a:r>
            <a:r>
              <a:rPr lang="en-US" dirty="0"/>
              <a:t>effective remedy before a tribunal in compliance with the conditions laid down in this Article.</a:t>
            </a:r>
          </a:p>
          <a:p>
            <a:pPr marL="0" indent="0">
              <a:buNone/>
            </a:pPr>
            <a:r>
              <a:rPr lang="en-US" dirty="0"/>
              <a:t>Everyone is entitled to a fair and public hearing within a reasonable time by an independent </a:t>
            </a:r>
            <a:r>
              <a:rPr lang="en-US" dirty="0" smtClean="0"/>
              <a:t>and impartial </a:t>
            </a:r>
            <a:r>
              <a:rPr lang="en-US" dirty="0"/>
              <a:t>tribunal previously established by law. Everyone shall have the possibility of being </a:t>
            </a:r>
            <a:r>
              <a:rPr lang="en-US" dirty="0" err="1"/>
              <a:t>advised</a:t>
            </a:r>
            <a:r>
              <a:rPr lang="en-US" dirty="0" err="1" smtClean="0"/>
              <a:t>,defended</a:t>
            </a:r>
            <a:r>
              <a:rPr lang="en-US" dirty="0" smtClean="0"/>
              <a:t> </a:t>
            </a:r>
            <a:r>
              <a:rPr lang="en-US" dirty="0"/>
              <a:t>and represented.</a:t>
            </a:r>
          </a:p>
          <a:p>
            <a:pPr marL="0" indent="0">
              <a:buNone/>
            </a:pPr>
            <a:r>
              <a:rPr lang="en-US" dirty="0"/>
              <a:t>Legal aid shall be made available to those who lack sufficient resources in so far as such aid is </a:t>
            </a:r>
            <a:r>
              <a:rPr lang="en-US" dirty="0" smtClean="0"/>
              <a:t>necessary to </a:t>
            </a:r>
            <a:r>
              <a:rPr lang="en-US" dirty="0"/>
              <a:t>ensure effective access to justice.</a:t>
            </a:r>
            <a:endParaRPr lang="en-US" dirty="0" smtClean="0"/>
          </a:p>
          <a:p>
            <a:endParaRPr lang="en-US" dirty="0"/>
          </a:p>
        </p:txBody>
      </p:sp>
    </p:spTree>
    <p:extLst>
      <p:ext uri="{BB962C8B-B14F-4D97-AF65-F5344CB8AC3E}">
        <p14:creationId xmlns:p14="http://schemas.microsoft.com/office/powerpoint/2010/main" val="911152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20700"/>
            <a:ext cx="8229600" cy="5605463"/>
          </a:xfrm>
        </p:spPr>
        <p:txBody>
          <a:bodyPr>
            <a:normAutofit/>
          </a:bodyPr>
          <a:lstStyle/>
          <a:p>
            <a:pPr marL="0" indent="0" algn="ctr">
              <a:buNone/>
            </a:pPr>
            <a:r>
              <a:rPr lang="en-US" dirty="0" smtClean="0">
                <a:solidFill>
                  <a:srgbClr val="FF0000"/>
                </a:solidFill>
              </a:rPr>
              <a:t>Anti-terrorism measures</a:t>
            </a:r>
          </a:p>
          <a:p>
            <a:r>
              <a:rPr lang="en-US" sz="3000" dirty="0" smtClean="0"/>
              <a:t>Joined </a:t>
            </a:r>
            <a:r>
              <a:rPr lang="en-US" sz="3000" dirty="0"/>
              <a:t>Cases C‑584/10 P, C‑593/10 P and C‑595/10 P </a:t>
            </a:r>
            <a:r>
              <a:rPr lang="it-IT" sz="3000" i="1" dirty="0" err="1">
                <a:solidFill>
                  <a:srgbClr val="0000FF"/>
                </a:solidFill>
              </a:rPr>
              <a:t>Commission</a:t>
            </a:r>
            <a:r>
              <a:rPr lang="it-IT" sz="3000" i="1" dirty="0">
                <a:solidFill>
                  <a:srgbClr val="0000FF"/>
                </a:solidFill>
              </a:rPr>
              <a:t> et al v </a:t>
            </a:r>
            <a:r>
              <a:rPr lang="it-IT" sz="3000" i="1" dirty="0" err="1" smtClean="0">
                <a:solidFill>
                  <a:srgbClr val="0000FF"/>
                </a:solidFill>
              </a:rPr>
              <a:t>Kad</a:t>
            </a:r>
            <a:r>
              <a:rPr lang="it-IT" sz="3000" dirty="0" err="1" smtClean="0">
                <a:solidFill>
                  <a:srgbClr val="0000FF"/>
                </a:solidFill>
              </a:rPr>
              <a:t>i</a:t>
            </a:r>
            <a:r>
              <a:rPr lang="it-IT" sz="3000" dirty="0" smtClean="0">
                <a:solidFill>
                  <a:srgbClr val="0000FF"/>
                </a:solidFill>
              </a:rPr>
              <a:t> (</a:t>
            </a:r>
            <a:r>
              <a:rPr lang="it-IT" sz="3000" i="1" dirty="0" err="1" smtClean="0">
                <a:solidFill>
                  <a:srgbClr val="0000FF"/>
                </a:solidFill>
              </a:rPr>
              <a:t>Kadi</a:t>
            </a:r>
            <a:r>
              <a:rPr lang="it-IT" sz="3000" i="1" dirty="0" smtClean="0">
                <a:solidFill>
                  <a:srgbClr val="0000FF"/>
                </a:solidFill>
              </a:rPr>
              <a:t> II</a:t>
            </a:r>
            <a:r>
              <a:rPr lang="it-IT" sz="3000" dirty="0" smtClean="0"/>
              <a:t>, </a:t>
            </a:r>
            <a:r>
              <a:rPr lang="it-IT" sz="3000" dirty="0" err="1"/>
              <a:t>judgment</a:t>
            </a:r>
            <a:r>
              <a:rPr lang="it-IT" sz="3000" dirty="0"/>
              <a:t> of 18 </a:t>
            </a:r>
            <a:r>
              <a:rPr lang="it-IT" sz="3000" dirty="0" err="1"/>
              <a:t>July</a:t>
            </a:r>
            <a:r>
              <a:rPr lang="it-IT" sz="3000" dirty="0"/>
              <a:t> </a:t>
            </a:r>
            <a:r>
              <a:rPr lang="it-IT" sz="3000" dirty="0" smtClean="0"/>
              <a:t>2013</a:t>
            </a:r>
          </a:p>
          <a:p>
            <a:r>
              <a:rPr lang="en-US" sz="3000" dirty="0" smtClean="0"/>
              <a:t>The ECJ </a:t>
            </a:r>
            <a:r>
              <a:rPr lang="en-US" sz="3000" dirty="0" err="1" smtClean="0"/>
              <a:t>concretised</a:t>
            </a:r>
            <a:r>
              <a:rPr lang="en-US" sz="3000" dirty="0" smtClean="0"/>
              <a:t> the process requirements that the EU institutions must fulfill when listing a person and provided guidelines regarding the scope and intensity of judicial review</a:t>
            </a:r>
          </a:p>
          <a:p>
            <a:endParaRPr lang="it-IT" dirty="0" smtClean="0"/>
          </a:p>
          <a:p>
            <a:pPr marL="0" indent="0">
              <a:buNone/>
            </a:pPr>
            <a:endParaRPr lang="en-US" dirty="0"/>
          </a:p>
        </p:txBody>
      </p:sp>
    </p:spTree>
    <p:extLst>
      <p:ext uri="{BB962C8B-B14F-4D97-AF65-F5344CB8AC3E}">
        <p14:creationId xmlns:p14="http://schemas.microsoft.com/office/powerpoint/2010/main" val="385398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4500"/>
            <a:ext cx="8229600" cy="5681663"/>
          </a:xfrm>
        </p:spPr>
        <p:txBody>
          <a:bodyPr>
            <a:normAutofit/>
          </a:bodyPr>
          <a:lstStyle/>
          <a:p>
            <a:r>
              <a:rPr lang="en-US" sz="3000" dirty="0" smtClean="0"/>
              <a:t>principle </a:t>
            </a:r>
            <a:r>
              <a:rPr lang="en-US" sz="3000" dirty="0"/>
              <a:t>of ‘full review’; the ECJ adopts a civil liberties model rather than a manifest error or emergency constitution model</a:t>
            </a:r>
            <a:r>
              <a:rPr lang="en-US" sz="3000" dirty="0" smtClean="0"/>
              <a:t>.</a:t>
            </a:r>
          </a:p>
          <a:p>
            <a:r>
              <a:rPr lang="en-US" sz="3000" dirty="0" smtClean="0"/>
              <a:t>Disclosure </a:t>
            </a:r>
            <a:r>
              <a:rPr lang="en-US" sz="3000" dirty="0"/>
              <a:t>of the ‘essence of the grounds’ is the minimum </a:t>
            </a:r>
            <a:r>
              <a:rPr lang="en-US" sz="3000" dirty="0" smtClean="0"/>
              <a:t>obligation</a:t>
            </a:r>
          </a:p>
          <a:p>
            <a:r>
              <a:rPr lang="en-US" sz="3000" dirty="0" smtClean="0"/>
              <a:t>See now Article 105 RP of GC</a:t>
            </a:r>
            <a:endParaRPr lang="en-US" sz="3000" dirty="0"/>
          </a:p>
          <a:p>
            <a:endParaRPr lang="en-US" dirty="0"/>
          </a:p>
          <a:p>
            <a:endParaRPr lang="en-US" dirty="0"/>
          </a:p>
        </p:txBody>
      </p:sp>
    </p:spTree>
    <p:extLst>
      <p:ext uri="{BB962C8B-B14F-4D97-AF65-F5344CB8AC3E}">
        <p14:creationId xmlns:p14="http://schemas.microsoft.com/office/powerpoint/2010/main" val="2120702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352"/>
            <a:ext cx="8229600" cy="5577812"/>
          </a:xfrm>
        </p:spPr>
        <p:txBody>
          <a:bodyPr>
            <a:normAutofit/>
          </a:bodyPr>
          <a:lstStyle/>
          <a:p>
            <a:pPr marL="0" indent="0" algn="ctr">
              <a:buNone/>
            </a:pPr>
            <a:r>
              <a:rPr lang="en-US" sz="3000" dirty="0" smtClean="0">
                <a:solidFill>
                  <a:srgbClr val="FF0000"/>
                </a:solidFill>
              </a:rPr>
              <a:t>Themes</a:t>
            </a:r>
          </a:p>
          <a:p>
            <a:r>
              <a:rPr lang="en-US" sz="3000" dirty="0" smtClean="0"/>
              <a:t>The European fundamental rights universe</a:t>
            </a:r>
          </a:p>
          <a:p>
            <a:r>
              <a:rPr lang="en-US" sz="3000" dirty="0" smtClean="0"/>
              <a:t> Scope of application of the Charter</a:t>
            </a:r>
          </a:p>
          <a:p>
            <a:r>
              <a:rPr lang="en-US" sz="3000" dirty="0" smtClean="0"/>
              <a:t>Limitations on fundamental rights</a:t>
            </a:r>
          </a:p>
          <a:p>
            <a:r>
              <a:rPr lang="en-US" sz="3000" dirty="0" smtClean="0"/>
              <a:t>Relationship with the European Convention</a:t>
            </a:r>
          </a:p>
          <a:p>
            <a:r>
              <a:rPr lang="en-US" sz="3000" dirty="0" smtClean="0"/>
              <a:t>Relationship with the national constitutions</a:t>
            </a:r>
          </a:p>
          <a:p>
            <a:r>
              <a:rPr lang="en-US" sz="3000" dirty="0" smtClean="0"/>
              <a:t>Rule of law crisis</a:t>
            </a:r>
          </a:p>
          <a:p>
            <a:r>
              <a:rPr lang="en-US" sz="3000" dirty="0" smtClean="0"/>
              <a:t>Impact of the Charter</a:t>
            </a:r>
          </a:p>
          <a:p>
            <a:r>
              <a:rPr lang="en-US" sz="3000" dirty="0" smtClean="0"/>
              <a:t>Too many fundamental rights?</a:t>
            </a:r>
            <a:endParaRPr lang="en-US" sz="3000" dirty="0"/>
          </a:p>
        </p:txBody>
      </p:sp>
    </p:spTree>
    <p:extLst>
      <p:ext uri="{BB962C8B-B14F-4D97-AF65-F5344CB8AC3E}">
        <p14:creationId xmlns:p14="http://schemas.microsoft.com/office/powerpoint/2010/main" val="1888716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90630"/>
            <a:ext cx="8229600" cy="5945284"/>
          </a:xfrm>
        </p:spPr>
        <p:txBody>
          <a:bodyPr>
            <a:normAutofit/>
          </a:bodyPr>
          <a:lstStyle/>
          <a:p>
            <a:pPr marL="0" indent="0" algn="ctr">
              <a:buNone/>
            </a:pPr>
            <a:r>
              <a:rPr lang="en-US" sz="3000" dirty="0" smtClean="0">
                <a:solidFill>
                  <a:srgbClr val="FF0000"/>
                </a:solidFill>
              </a:rPr>
              <a:t>Scope of application</a:t>
            </a:r>
          </a:p>
          <a:p>
            <a:pPr marL="0" indent="0" algn="ctr">
              <a:buNone/>
            </a:pPr>
            <a:endParaRPr lang="en-US" sz="3000" dirty="0" smtClean="0">
              <a:solidFill>
                <a:srgbClr val="FF0000"/>
              </a:solidFill>
            </a:endParaRPr>
          </a:p>
          <a:p>
            <a:r>
              <a:rPr lang="en-US" sz="3000" dirty="0" smtClean="0"/>
              <a:t>Important for both theoretical and practical reasons</a:t>
            </a:r>
          </a:p>
          <a:p>
            <a:r>
              <a:rPr lang="en-US" sz="3000" dirty="0" smtClean="0"/>
              <a:t>Article 51(1): Charter is </a:t>
            </a:r>
            <a:r>
              <a:rPr lang="en-US" sz="3000" dirty="0"/>
              <a:t>addressed </a:t>
            </a:r>
            <a:r>
              <a:rPr lang="en-US" sz="3000" dirty="0" smtClean="0"/>
              <a:t>to: </a:t>
            </a:r>
          </a:p>
          <a:p>
            <a:r>
              <a:rPr lang="en-US" sz="3000" dirty="0"/>
              <a:t>T</a:t>
            </a:r>
            <a:r>
              <a:rPr lang="en-US" sz="3000" dirty="0" smtClean="0"/>
              <a:t>he </a:t>
            </a:r>
            <a:r>
              <a:rPr lang="en-US" sz="3000" dirty="0"/>
              <a:t>institutions, bodies, offices and agencies of the </a:t>
            </a:r>
            <a:r>
              <a:rPr lang="en-US" sz="3000" dirty="0" smtClean="0"/>
              <a:t>Union </a:t>
            </a:r>
          </a:p>
          <a:p>
            <a:r>
              <a:rPr lang="en-US" sz="3000" dirty="0"/>
              <a:t>T</a:t>
            </a:r>
            <a:r>
              <a:rPr lang="en-US" sz="3000" dirty="0" smtClean="0"/>
              <a:t>he </a:t>
            </a:r>
            <a:r>
              <a:rPr lang="en-US" sz="3000" dirty="0"/>
              <a:t>Member States “only when they are implementing Union law</a:t>
            </a:r>
            <a:r>
              <a:rPr lang="en-US" sz="3000" dirty="0" smtClean="0"/>
              <a:t>”</a:t>
            </a:r>
          </a:p>
          <a:p>
            <a:r>
              <a:rPr lang="en-US" sz="3000" dirty="0" smtClean="0"/>
              <a:t>Non-State actors?  </a:t>
            </a:r>
            <a:endParaRPr lang="en-US" sz="3000" dirty="0"/>
          </a:p>
        </p:txBody>
      </p:sp>
    </p:spTree>
    <p:extLst>
      <p:ext uri="{BB962C8B-B14F-4D97-AF65-F5344CB8AC3E}">
        <p14:creationId xmlns:p14="http://schemas.microsoft.com/office/powerpoint/2010/main" val="2722834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048"/>
            <a:ext cx="8229600" cy="6233890"/>
          </a:xfrm>
        </p:spPr>
        <p:txBody>
          <a:bodyPr>
            <a:normAutofit fontScale="92500"/>
          </a:bodyPr>
          <a:lstStyle/>
          <a:p>
            <a:pPr marL="0" indent="0" algn="ctr">
              <a:buNone/>
            </a:pPr>
            <a:r>
              <a:rPr lang="en-US" dirty="0" smtClean="0">
                <a:solidFill>
                  <a:srgbClr val="FF0000"/>
                </a:solidFill>
              </a:rPr>
              <a:t>EU institutions and bodies</a:t>
            </a:r>
          </a:p>
          <a:p>
            <a:r>
              <a:rPr lang="en-US" dirty="0" smtClean="0"/>
              <a:t>The Charter binds the EU institutions even where they carry out tasks assigned to them by Member States or international </a:t>
            </a:r>
            <a:r>
              <a:rPr lang="en-US" dirty="0" err="1" smtClean="0"/>
              <a:t>organisations</a:t>
            </a:r>
            <a:r>
              <a:rPr lang="en-US" dirty="0" smtClean="0"/>
              <a:t>: C</a:t>
            </a:r>
            <a:r>
              <a:rPr lang="en-US" dirty="0"/>
              <a:t>‑8/15 P to C‑10/15 P </a:t>
            </a:r>
            <a:r>
              <a:rPr lang="en-US" i="1" dirty="0" err="1">
                <a:solidFill>
                  <a:srgbClr val="0000FF"/>
                </a:solidFill>
              </a:rPr>
              <a:t>Ledra</a:t>
            </a:r>
            <a:r>
              <a:rPr lang="en-US" i="1" dirty="0">
                <a:solidFill>
                  <a:srgbClr val="0000FF"/>
                </a:solidFill>
              </a:rPr>
              <a:t> Advertising Ltd</a:t>
            </a:r>
          </a:p>
          <a:p>
            <a:r>
              <a:rPr lang="en-US" dirty="0"/>
              <a:t>Institutions may be delegated tasks which “do not alter the essential character of the powers conferred on those institutions by the Treaties</a:t>
            </a:r>
            <a:r>
              <a:rPr lang="en-US" dirty="0" smtClean="0"/>
              <a:t>”: </a:t>
            </a:r>
            <a:r>
              <a:rPr lang="en-US" i="1" dirty="0" smtClean="0">
                <a:solidFill>
                  <a:srgbClr val="0000FF"/>
                </a:solidFill>
              </a:rPr>
              <a:t>Pringle</a:t>
            </a:r>
            <a:endParaRPr lang="en-US" dirty="0">
              <a:solidFill>
                <a:srgbClr val="0000FF"/>
              </a:solidFill>
            </a:endParaRPr>
          </a:p>
          <a:p>
            <a:r>
              <a:rPr lang="en-US" dirty="0"/>
              <a:t>Were institutions not bound, it would run counter to the fundamental principle of </a:t>
            </a:r>
            <a:r>
              <a:rPr lang="en-US" dirty="0" smtClean="0"/>
              <a:t>legality</a:t>
            </a:r>
          </a:p>
          <a:p>
            <a:r>
              <a:rPr lang="en-US" dirty="0" smtClean="0"/>
              <a:t>Does it bound the Euro Group?</a:t>
            </a:r>
            <a:endParaRPr lang="en-US" dirty="0"/>
          </a:p>
          <a:p>
            <a:endParaRPr lang="en-US" dirty="0" smtClean="0"/>
          </a:p>
          <a:p>
            <a:endParaRPr lang="en-US" dirty="0"/>
          </a:p>
        </p:txBody>
      </p:sp>
    </p:spTree>
    <p:extLst>
      <p:ext uri="{BB962C8B-B14F-4D97-AF65-F5344CB8AC3E}">
        <p14:creationId xmlns:p14="http://schemas.microsoft.com/office/powerpoint/2010/main" val="4073007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07085"/>
            <a:ext cx="8229600" cy="5780801"/>
          </a:xfrm>
        </p:spPr>
        <p:txBody>
          <a:bodyPr>
            <a:normAutofit fontScale="92500" lnSpcReduction="20000"/>
          </a:bodyPr>
          <a:lstStyle/>
          <a:p>
            <a:pPr marL="0" indent="0" algn="ctr">
              <a:buNone/>
            </a:pPr>
            <a:r>
              <a:rPr lang="en-GB" dirty="0" smtClean="0">
                <a:solidFill>
                  <a:srgbClr val="FF0000"/>
                </a:solidFill>
              </a:rPr>
              <a:t>National measures </a:t>
            </a:r>
          </a:p>
          <a:p>
            <a:r>
              <a:rPr lang="en-GB" dirty="0" smtClean="0"/>
              <a:t>Art 51 Charter confirms case law (AG </a:t>
            </a:r>
            <a:r>
              <a:rPr lang="en-GB" dirty="0" err="1" smtClean="0"/>
              <a:t>Trstenjak</a:t>
            </a:r>
            <a:r>
              <a:rPr lang="en-GB" dirty="0" smtClean="0"/>
              <a:t> in </a:t>
            </a:r>
            <a:r>
              <a:rPr lang="en-US" dirty="0"/>
              <a:t>C-411/10 and C-493/10 </a:t>
            </a:r>
            <a:r>
              <a:rPr lang="en-US" i="1" dirty="0" smtClean="0">
                <a:solidFill>
                  <a:srgbClr val="0000FF"/>
                </a:solidFill>
              </a:rPr>
              <a:t>N.S</a:t>
            </a:r>
            <a:r>
              <a:rPr lang="en-US" i="1" dirty="0" smtClean="0">
                <a:solidFill>
                  <a:srgbClr val="FF0000"/>
                </a:solidFill>
              </a:rPr>
              <a:t>.</a:t>
            </a:r>
            <a:r>
              <a:rPr lang="en-US" dirty="0" smtClean="0"/>
              <a:t>)</a:t>
            </a:r>
            <a:endParaRPr lang="en-US" i="1" dirty="0" smtClean="0"/>
          </a:p>
          <a:p>
            <a:r>
              <a:rPr lang="en-US" dirty="0" smtClean="0"/>
              <a:t>C‑617/10 </a:t>
            </a:r>
            <a:r>
              <a:rPr lang="en-US" i="1" dirty="0" err="1" smtClean="0">
                <a:solidFill>
                  <a:srgbClr val="0000FF"/>
                </a:solidFill>
              </a:rPr>
              <a:t>Fransson</a:t>
            </a:r>
            <a:r>
              <a:rPr lang="en-US" dirty="0" smtClean="0"/>
              <a:t> the Court did not follow the narrow interpretation based on </a:t>
            </a:r>
            <a:r>
              <a:rPr lang="en-US" dirty="0" err="1" smtClean="0"/>
              <a:t>Villalón</a:t>
            </a:r>
            <a:r>
              <a:rPr lang="en-US" dirty="0" smtClean="0"/>
              <a:t> AG’s model of ‘specific interest’. </a:t>
            </a:r>
            <a:r>
              <a:rPr lang="en-US" dirty="0"/>
              <a:t>I</a:t>
            </a:r>
            <a:r>
              <a:rPr lang="en-US" dirty="0" smtClean="0"/>
              <a:t>t held, instead, that </a:t>
            </a:r>
            <a:r>
              <a:rPr lang="en-US" dirty="0"/>
              <a:t>the Charter is “applicable in all situations governed by EU law</a:t>
            </a:r>
            <a:r>
              <a:rPr lang="en-US" dirty="0" smtClean="0"/>
              <a:t>” (C-260/89 </a:t>
            </a:r>
            <a:r>
              <a:rPr lang="en-US" i="1" dirty="0" smtClean="0">
                <a:solidFill>
                  <a:srgbClr val="0000FF"/>
                </a:solidFill>
              </a:rPr>
              <a:t>ERT</a:t>
            </a:r>
            <a:r>
              <a:rPr lang="en-US" dirty="0" smtClean="0"/>
              <a:t>); Uncertain criterion</a:t>
            </a:r>
          </a:p>
          <a:p>
            <a:r>
              <a:rPr lang="en-US" dirty="0"/>
              <a:t>T</a:t>
            </a:r>
            <a:r>
              <a:rPr lang="en-US" dirty="0" smtClean="0"/>
              <a:t>he </a:t>
            </a:r>
            <a:r>
              <a:rPr lang="en-US" dirty="0"/>
              <a:t>Charter </a:t>
            </a:r>
            <a:r>
              <a:rPr lang="en-US" dirty="0" smtClean="0"/>
              <a:t>does </a:t>
            </a:r>
            <a:r>
              <a:rPr lang="en-US" dirty="0"/>
              <a:t>not establish any new power for the </a:t>
            </a:r>
            <a:r>
              <a:rPr lang="en-US" dirty="0" smtClean="0"/>
              <a:t>Union (C‑339/10 </a:t>
            </a:r>
            <a:r>
              <a:rPr lang="en-US" i="1" dirty="0" err="1" smtClean="0">
                <a:solidFill>
                  <a:srgbClr val="0000FF"/>
                </a:solidFill>
              </a:rPr>
              <a:t>Asparuhov</a:t>
            </a:r>
            <a:r>
              <a:rPr lang="en-US" i="1" dirty="0" smtClean="0">
                <a:solidFill>
                  <a:srgbClr val="0000FF"/>
                </a:solidFill>
              </a:rPr>
              <a:t> </a:t>
            </a:r>
            <a:r>
              <a:rPr lang="en-US" i="1" dirty="0" err="1" smtClean="0">
                <a:solidFill>
                  <a:srgbClr val="0000FF"/>
                </a:solidFill>
              </a:rPr>
              <a:t>Estov</a:t>
            </a:r>
            <a:r>
              <a:rPr lang="en-US" i="1" dirty="0" smtClean="0"/>
              <a:t>; </a:t>
            </a:r>
            <a:r>
              <a:rPr lang="en-US" dirty="0"/>
              <a:t>C-27/11 </a:t>
            </a:r>
            <a:r>
              <a:rPr lang="en-US" i="1" dirty="0" err="1" smtClean="0">
                <a:solidFill>
                  <a:srgbClr val="0000FF"/>
                </a:solidFill>
              </a:rPr>
              <a:t>Vinkov</a:t>
            </a:r>
            <a:r>
              <a:rPr lang="en-US" dirty="0" smtClean="0"/>
              <a:t>). Thus it does not apply to areas of shared competence where the EU can potentially legislate </a:t>
            </a:r>
            <a:endParaRPr lang="en-GB" dirty="0"/>
          </a:p>
          <a:p>
            <a:endParaRPr lang="en-US" dirty="0" smtClean="0"/>
          </a:p>
          <a:p>
            <a:endParaRPr lang="en-GB" dirty="0"/>
          </a:p>
        </p:txBody>
      </p:sp>
    </p:spTree>
    <p:extLst>
      <p:ext uri="{BB962C8B-B14F-4D97-AF65-F5344CB8AC3E}">
        <p14:creationId xmlns:p14="http://schemas.microsoft.com/office/powerpoint/2010/main" val="16534094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35946"/>
            <a:ext cx="8229600" cy="5390218"/>
          </a:xfrm>
        </p:spPr>
        <p:txBody>
          <a:bodyPr>
            <a:normAutofit fontScale="92500" lnSpcReduction="10000"/>
          </a:bodyPr>
          <a:lstStyle/>
          <a:p>
            <a:r>
              <a:rPr lang="it-IT" dirty="0"/>
              <a:t>C-206/13 </a:t>
            </a:r>
            <a:r>
              <a:rPr lang="it-IT" dirty="0" smtClean="0"/>
              <a:t> </a:t>
            </a:r>
            <a:r>
              <a:rPr lang="it-IT" i="1" dirty="0" smtClean="0">
                <a:solidFill>
                  <a:srgbClr val="0000FF"/>
                </a:solidFill>
              </a:rPr>
              <a:t>Siragusa</a:t>
            </a:r>
            <a:r>
              <a:rPr lang="it-IT" dirty="0" smtClean="0"/>
              <a:t>: </a:t>
            </a:r>
            <a:r>
              <a:rPr lang="en-US" dirty="0"/>
              <a:t>objectives-based and </a:t>
            </a:r>
            <a:r>
              <a:rPr lang="en-US" dirty="0" smtClean="0"/>
              <a:t>effects-based test</a:t>
            </a:r>
          </a:p>
          <a:p>
            <a:r>
              <a:rPr lang="en-US" dirty="0"/>
              <a:t>In determining whether a national measure implements EU law, the Court will take into account, among others, the following factors: whether the measure is intended to implement a provision of EU law; the nature of that measure; whether it pursues objectives other than those covered by EU law even if it is capable of indirectly affecting EU law; and whether there are specific rules of EU law on the matter or capable of affecting it. </a:t>
            </a:r>
            <a:endParaRPr lang="en-US" dirty="0" smtClean="0"/>
          </a:p>
          <a:p>
            <a:endParaRPr lang="en-US" dirty="0" smtClean="0"/>
          </a:p>
        </p:txBody>
      </p:sp>
    </p:spTree>
    <p:extLst>
      <p:ext uri="{BB962C8B-B14F-4D97-AF65-F5344CB8AC3E}">
        <p14:creationId xmlns:p14="http://schemas.microsoft.com/office/powerpoint/2010/main" val="5997128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46628"/>
            <a:ext cx="8229600" cy="5279536"/>
          </a:xfrm>
        </p:spPr>
        <p:txBody>
          <a:bodyPr/>
          <a:lstStyle/>
          <a:p>
            <a:r>
              <a:rPr lang="en-US" sz="3000" dirty="0" smtClean="0"/>
              <a:t>Rationale of this approach: </a:t>
            </a:r>
          </a:p>
          <a:p>
            <a:r>
              <a:rPr lang="en-US" sz="3000" dirty="0" smtClean="0"/>
              <a:t>To ensure </a:t>
            </a:r>
            <a:r>
              <a:rPr lang="en-US" sz="3000" dirty="0"/>
              <a:t>that EU standards are not infringed in areas of EU </a:t>
            </a:r>
            <a:r>
              <a:rPr lang="en-US" sz="3000" dirty="0" smtClean="0"/>
              <a:t>activity, whether through action at EU level or through the implementation of EU law by the Member States. </a:t>
            </a:r>
          </a:p>
          <a:p>
            <a:r>
              <a:rPr lang="en-US" sz="3000" dirty="0" smtClean="0"/>
              <a:t>To avoid </a:t>
            </a:r>
            <a:r>
              <a:rPr lang="en-US" sz="3000" dirty="0"/>
              <a:t>that the level of protection of fundamental rights varies according to the national law</a:t>
            </a:r>
          </a:p>
          <a:p>
            <a:r>
              <a:rPr lang="en-US" sz="3000" dirty="0"/>
              <a:t>But </a:t>
            </a:r>
            <a:r>
              <a:rPr lang="en-US" sz="3000" dirty="0" smtClean="0"/>
              <a:t>there are marginal cases: (</a:t>
            </a:r>
            <a:r>
              <a:rPr lang="en-US" sz="3000" dirty="0"/>
              <a:t>C-198/13 </a:t>
            </a:r>
            <a:r>
              <a:rPr lang="en-US" sz="3000" i="1" dirty="0">
                <a:solidFill>
                  <a:srgbClr val="0000FF"/>
                </a:solidFill>
              </a:rPr>
              <a:t>Hernández</a:t>
            </a:r>
            <a:r>
              <a:rPr lang="en-US" sz="3000" dirty="0"/>
              <a:t>)</a:t>
            </a:r>
            <a:endParaRPr lang="en-GB" sz="3000" i="1" dirty="0"/>
          </a:p>
          <a:p>
            <a:endParaRPr lang="en-US" dirty="0"/>
          </a:p>
        </p:txBody>
      </p:sp>
    </p:spTree>
    <p:extLst>
      <p:ext uri="{BB962C8B-B14F-4D97-AF65-F5344CB8AC3E}">
        <p14:creationId xmlns:p14="http://schemas.microsoft.com/office/powerpoint/2010/main" val="10027776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6327"/>
            <a:ext cx="8229600" cy="6176393"/>
          </a:xfrm>
        </p:spPr>
        <p:txBody>
          <a:bodyPr>
            <a:noAutofit/>
          </a:bodyPr>
          <a:lstStyle/>
          <a:p>
            <a:r>
              <a:rPr lang="en-US" sz="3000" dirty="0" smtClean="0"/>
              <a:t>If </a:t>
            </a:r>
            <a:r>
              <a:rPr lang="en-US" sz="3000" dirty="0"/>
              <a:t>EU law mandates Member States to </a:t>
            </a:r>
            <a:r>
              <a:rPr lang="en-US" sz="3000" dirty="0" smtClean="0"/>
              <a:t>act, their </a:t>
            </a:r>
            <a:r>
              <a:rPr lang="en-US" sz="3000" dirty="0"/>
              <a:t>action falls within the scope of EU law even if </a:t>
            </a:r>
            <a:r>
              <a:rPr lang="en-US" sz="3000" dirty="0" smtClean="0"/>
              <a:t>the EU </a:t>
            </a:r>
            <a:r>
              <a:rPr lang="en-US" sz="3000" dirty="0"/>
              <a:t>does not provide for the specific conditions or arrangements </a:t>
            </a:r>
            <a:r>
              <a:rPr lang="en-US" sz="3000" dirty="0" smtClean="0"/>
              <a:t>of the measure</a:t>
            </a:r>
          </a:p>
          <a:p>
            <a:endParaRPr lang="en-US" sz="3000" dirty="0" smtClean="0"/>
          </a:p>
          <a:p>
            <a:r>
              <a:rPr lang="en-US" sz="3000" dirty="0" smtClean="0"/>
              <a:t>C‑650/13 </a:t>
            </a:r>
            <a:r>
              <a:rPr lang="en-US" sz="3000" i="1" dirty="0" err="1" smtClean="0">
                <a:solidFill>
                  <a:srgbClr val="0000FF"/>
                </a:solidFill>
              </a:rPr>
              <a:t>Delvigne</a:t>
            </a:r>
            <a:r>
              <a:rPr lang="en-US" sz="3000" dirty="0" smtClean="0">
                <a:solidFill>
                  <a:srgbClr val="0000FF"/>
                </a:solidFill>
              </a:rPr>
              <a:t> </a:t>
            </a:r>
            <a:r>
              <a:rPr lang="en-US" sz="3000" dirty="0" smtClean="0"/>
              <a:t>questioned </a:t>
            </a:r>
            <a:r>
              <a:rPr lang="en-US" sz="3000" dirty="0"/>
              <a:t>the compatibility with the Charter of French law </a:t>
            </a:r>
            <a:r>
              <a:rPr lang="en-US" sz="3000" dirty="0" smtClean="0"/>
              <a:t>depriving </a:t>
            </a:r>
            <a:r>
              <a:rPr lang="en-US" sz="3000" dirty="0"/>
              <a:t>him of the right to vote </a:t>
            </a:r>
            <a:r>
              <a:rPr lang="en-US" sz="3000" dirty="0" smtClean="0"/>
              <a:t>for </a:t>
            </a:r>
            <a:r>
              <a:rPr lang="en-US" sz="3000" dirty="0"/>
              <a:t>the European </a:t>
            </a:r>
            <a:r>
              <a:rPr lang="en-US" sz="3000" dirty="0" smtClean="0"/>
              <a:t>Parliament’s elections. The </a:t>
            </a:r>
            <a:r>
              <a:rPr lang="en-US" sz="3000" dirty="0"/>
              <a:t>Court held that his situation fell within the scope of the </a:t>
            </a:r>
            <a:r>
              <a:rPr lang="en-US" sz="3000" dirty="0" smtClean="0"/>
              <a:t>Charter</a:t>
            </a:r>
            <a:r>
              <a:rPr lang="en-US" sz="3000" dirty="0"/>
              <a:t> </a:t>
            </a:r>
            <a:r>
              <a:rPr lang="en-US" sz="3000" dirty="0" smtClean="0"/>
              <a:t>and was incompatible with Arts 39 (right to vote) and 49 (right to retroactive application of lighter penalty)</a:t>
            </a:r>
          </a:p>
        </p:txBody>
      </p:sp>
    </p:spTree>
    <p:extLst>
      <p:ext uri="{BB962C8B-B14F-4D97-AF65-F5344CB8AC3E}">
        <p14:creationId xmlns:p14="http://schemas.microsoft.com/office/powerpoint/2010/main" val="12096746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074"/>
            <a:ext cx="8229600" cy="5536090"/>
          </a:xfrm>
        </p:spPr>
        <p:txBody>
          <a:bodyPr/>
          <a:lstStyle/>
          <a:p>
            <a:r>
              <a:rPr lang="en-US" sz="3000" dirty="0" err="1"/>
              <a:t>Villalón</a:t>
            </a:r>
            <a:r>
              <a:rPr lang="en-US" sz="3000" dirty="0"/>
              <a:t> AG drew a distinction between the </a:t>
            </a:r>
            <a:r>
              <a:rPr lang="en-US" sz="3000" dirty="0" smtClean="0"/>
              <a:t>Articles 39 and 49: </a:t>
            </a:r>
            <a:r>
              <a:rPr lang="en-US" sz="3000" dirty="0"/>
              <a:t>the same national action may fall both within and outside the scope of the Charter depending on the provision </a:t>
            </a:r>
            <a:r>
              <a:rPr lang="en-US" sz="3000" dirty="0" smtClean="0"/>
              <a:t>invoked.</a:t>
            </a:r>
          </a:p>
          <a:p>
            <a:pPr marL="0" indent="0">
              <a:buNone/>
            </a:pPr>
            <a:endParaRPr lang="en-US" sz="3000" dirty="0"/>
          </a:p>
          <a:p>
            <a:r>
              <a:rPr lang="en-US" sz="3000" dirty="0"/>
              <a:t>This narrow approach fails to take into account the inter-relationship of rights and focuses on the wrong </a:t>
            </a:r>
            <a:r>
              <a:rPr lang="en-US" sz="3000" dirty="0" smtClean="0"/>
              <a:t>criterion?</a:t>
            </a:r>
            <a:endParaRPr lang="en-GB" sz="3000" dirty="0"/>
          </a:p>
          <a:p>
            <a:endParaRPr lang="en-US" dirty="0"/>
          </a:p>
        </p:txBody>
      </p:sp>
    </p:spTree>
    <p:extLst>
      <p:ext uri="{BB962C8B-B14F-4D97-AF65-F5344CB8AC3E}">
        <p14:creationId xmlns:p14="http://schemas.microsoft.com/office/powerpoint/2010/main" val="2223011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34934"/>
            <a:ext cx="8229600" cy="5491230"/>
          </a:xfrm>
        </p:spPr>
        <p:txBody>
          <a:bodyPr>
            <a:normAutofit/>
          </a:bodyPr>
          <a:lstStyle/>
          <a:p>
            <a:r>
              <a:rPr lang="en-US" sz="3000" dirty="0" smtClean="0"/>
              <a:t>C-411/10 </a:t>
            </a:r>
            <a:r>
              <a:rPr lang="en-US" sz="3000" dirty="0"/>
              <a:t>and C-493/10</a:t>
            </a:r>
            <a:r>
              <a:rPr lang="en-US" sz="3000" i="1" dirty="0" smtClean="0"/>
              <a:t> </a:t>
            </a:r>
            <a:r>
              <a:rPr lang="en-US" sz="3000" i="1" dirty="0" smtClean="0">
                <a:solidFill>
                  <a:srgbClr val="0000FF"/>
                </a:solidFill>
              </a:rPr>
              <a:t>N.S.</a:t>
            </a:r>
            <a:r>
              <a:rPr lang="en-US" sz="3000" dirty="0" smtClean="0"/>
              <a:t>, </a:t>
            </a:r>
            <a:r>
              <a:rPr lang="en-US" sz="3000" dirty="0"/>
              <a:t>the conferment of discretion to Member States makes the discretionary power subject to </a:t>
            </a:r>
            <a:r>
              <a:rPr lang="en-US" sz="3000" dirty="0" smtClean="0"/>
              <a:t>EU law</a:t>
            </a:r>
          </a:p>
          <a:p>
            <a:r>
              <a:rPr lang="en-US" sz="3000" dirty="0"/>
              <a:t>C‑333/13 </a:t>
            </a:r>
            <a:r>
              <a:rPr lang="en-US" sz="3000" i="1" dirty="0" err="1" smtClean="0">
                <a:solidFill>
                  <a:srgbClr val="0000FF"/>
                </a:solidFill>
              </a:rPr>
              <a:t>Dano</a:t>
            </a:r>
            <a:r>
              <a:rPr lang="en-US" sz="3000" i="1" dirty="0" smtClean="0"/>
              <a:t> </a:t>
            </a:r>
            <a:r>
              <a:rPr lang="en-US" sz="3000" dirty="0"/>
              <a:t>the Court took a narrower view of Article 51(1) suggesting that the existence of an inter-state element does not necessarily trigger the application of the </a:t>
            </a:r>
            <a:r>
              <a:rPr lang="en-US" sz="3000" dirty="0" smtClean="0"/>
              <a:t>Charter; </a:t>
            </a:r>
            <a:r>
              <a:rPr lang="en-US" sz="3000" dirty="0" err="1" smtClean="0"/>
              <a:t>cf</a:t>
            </a:r>
            <a:r>
              <a:rPr lang="en-US" sz="3000" dirty="0" smtClean="0"/>
              <a:t> C-</a:t>
            </a:r>
            <a:r>
              <a:rPr lang="de-DE" sz="3000" dirty="0"/>
              <a:t>256/11 </a:t>
            </a:r>
            <a:r>
              <a:rPr lang="en-US" sz="3000" i="1" dirty="0" err="1" smtClean="0">
                <a:solidFill>
                  <a:srgbClr val="0000FF"/>
                </a:solidFill>
              </a:rPr>
              <a:t>Dereci</a:t>
            </a:r>
            <a:endParaRPr lang="en-US" sz="3000" i="1" dirty="0" smtClean="0">
              <a:solidFill>
                <a:srgbClr val="0000FF"/>
              </a:solidFill>
            </a:endParaRPr>
          </a:p>
          <a:p>
            <a:r>
              <a:rPr lang="en-US" sz="3000" dirty="0" smtClean="0"/>
              <a:t>What about a </a:t>
            </a:r>
            <a:r>
              <a:rPr lang="en-US" sz="3000" i="1" dirty="0" err="1" smtClean="0">
                <a:solidFill>
                  <a:srgbClr val="0000FF"/>
                </a:solidFill>
              </a:rPr>
              <a:t>Zambrano</a:t>
            </a:r>
            <a:r>
              <a:rPr lang="en-US" sz="3000" dirty="0" smtClean="0"/>
              <a:t> situation? Case </a:t>
            </a:r>
            <a:r>
              <a:rPr lang="en-US" sz="3000" dirty="0"/>
              <a:t>C‑133/</a:t>
            </a:r>
            <a:r>
              <a:rPr lang="en-US" sz="3000" dirty="0" smtClean="0"/>
              <a:t>15</a:t>
            </a:r>
            <a:r>
              <a:rPr lang="en-US" sz="3000" b="1" dirty="0"/>
              <a:t> </a:t>
            </a:r>
            <a:r>
              <a:rPr lang="en-US" sz="3000" i="1" dirty="0">
                <a:solidFill>
                  <a:srgbClr val="0000FF"/>
                </a:solidFill>
              </a:rPr>
              <a:t>Chavez-</a:t>
            </a:r>
            <a:r>
              <a:rPr lang="en-US" sz="3000" i="1" dirty="0" err="1" smtClean="0">
                <a:solidFill>
                  <a:srgbClr val="0000FF"/>
                </a:solidFill>
              </a:rPr>
              <a:t>Vilchez</a:t>
            </a:r>
            <a:endParaRPr lang="en-US" sz="3000" i="1" dirty="0">
              <a:solidFill>
                <a:srgbClr val="0000FF"/>
              </a:solidFill>
            </a:endParaRPr>
          </a:p>
          <a:p>
            <a:endParaRPr lang="en-GB" i="1" dirty="0">
              <a:solidFill>
                <a:srgbClr val="0000FF"/>
              </a:solidFill>
            </a:endParaRPr>
          </a:p>
        </p:txBody>
      </p:sp>
    </p:spTree>
    <p:extLst>
      <p:ext uri="{BB962C8B-B14F-4D97-AF65-F5344CB8AC3E}">
        <p14:creationId xmlns:p14="http://schemas.microsoft.com/office/powerpoint/2010/main" val="2530389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7213"/>
            <a:ext cx="8229600" cy="6137096"/>
          </a:xfrm>
        </p:spPr>
        <p:txBody>
          <a:bodyPr>
            <a:normAutofit/>
          </a:bodyPr>
          <a:lstStyle/>
          <a:p>
            <a:pPr marL="0" indent="0" algn="ctr">
              <a:buNone/>
            </a:pPr>
            <a:r>
              <a:rPr lang="en-US" sz="3000" dirty="0" smtClean="0">
                <a:solidFill>
                  <a:srgbClr val="FF0000"/>
                </a:solidFill>
              </a:rPr>
              <a:t>Horizontal application</a:t>
            </a:r>
          </a:p>
          <a:p>
            <a:r>
              <a:rPr lang="en-US" sz="3000" dirty="0" smtClean="0"/>
              <a:t>C</a:t>
            </a:r>
            <a:r>
              <a:rPr lang="en-US" sz="3000" dirty="0"/>
              <a:t>‑282/10 </a:t>
            </a:r>
            <a:r>
              <a:rPr lang="en-US" sz="3000" i="1" dirty="0" smtClean="0">
                <a:solidFill>
                  <a:srgbClr val="0000FF"/>
                </a:solidFill>
              </a:rPr>
              <a:t>Dominguez</a:t>
            </a:r>
            <a:r>
              <a:rPr lang="en-US" sz="3000" i="1" dirty="0" smtClean="0">
                <a:solidFill>
                  <a:srgbClr val="FF0000"/>
                </a:solidFill>
              </a:rPr>
              <a:t> </a:t>
            </a:r>
            <a:r>
              <a:rPr lang="en-US" sz="3000" dirty="0"/>
              <a:t>Advocate General </a:t>
            </a:r>
            <a:r>
              <a:rPr lang="en-US" sz="3000" dirty="0" err="1"/>
              <a:t>Trstenjak</a:t>
            </a:r>
            <a:r>
              <a:rPr lang="en-US" sz="3000" dirty="0"/>
              <a:t> read Article 51(1) as precluding the horizontal effect of the Charter relying on an </a:t>
            </a:r>
            <a:r>
              <a:rPr lang="en-US" sz="3000" i="1" dirty="0"/>
              <a:t>a </a:t>
            </a:r>
            <a:r>
              <a:rPr lang="en-US" sz="3000" i="1" dirty="0" err="1"/>
              <a:t>contrario</a:t>
            </a:r>
            <a:r>
              <a:rPr lang="en-US" sz="3000" dirty="0"/>
              <a:t> </a:t>
            </a:r>
            <a:r>
              <a:rPr lang="en-US" sz="3000" dirty="0" smtClean="0"/>
              <a:t>argument</a:t>
            </a:r>
          </a:p>
          <a:p>
            <a:r>
              <a:rPr lang="en-US" sz="3000" dirty="0" smtClean="0"/>
              <a:t>Charter may aid the </a:t>
            </a:r>
            <a:r>
              <a:rPr lang="en-US" sz="3000" dirty="0"/>
              <a:t>interpretation of both state measures which affect private relations and also private obligations arising from </a:t>
            </a:r>
            <a:r>
              <a:rPr lang="en-US" sz="3000" dirty="0" smtClean="0"/>
              <a:t>contract </a:t>
            </a:r>
          </a:p>
          <a:p>
            <a:r>
              <a:rPr lang="en-US" sz="3000" dirty="0" smtClean="0"/>
              <a:t>Courts are </a:t>
            </a:r>
            <a:r>
              <a:rPr lang="en-US" sz="3000" dirty="0"/>
              <a:t>bound not to give effect to private obligations which breach fundamental </a:t>
            </a:r>
            <a:r>
              <a:rPr lang="en-US" sz="3000" dirty="0" smtClean="0"/>
              <a:t>rights </a:t>
            </a:r>
          </a:p>
          <a:p>
            <a:endParaRPr lang="en-GB" dirty="0">
              <a:solidFill>
                <a:srgbClr val="FF0000"/>
              </a:solidFill>
            </a:endParaRPr>
          </a:p>
        </p:txBody>
      </p:sp>
    </p:spTree>
    <p:extLst>
      <p:ext uri="{BB962C8B-B14F-4D97-AF65-F5344CB8AC3E}">
        <p14:creationId xmlns:p14="http://schemas.microsoft.com/office/powerpoint/2010/main" val="2505647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9364"/>
            <a:ext cx="8229600" cy="5476800"/>
          </a:xfrm>
        </p:spPr>
        <p:txBody>
          <a:bodyPr>
            <a:normAutofit fontScale="92500" lnSpcReduction="10000"/>
          </a:bodyPr>
          <a:lstStyle/>
          <a:p>
            <a:r>
              <a:rPr lang="en-US" dirty="0" smtClean="0"/>
              <a:t>Direct horizontality: </a:t>
            </a:r>
            <a:r>
              <a:rPr lang="en-GB" dirty="0" smtClean="0"/>
              <a:t>C-144/04 </a:t>
            </a:r>
            <a:r>
              <a:rPr lang="en-US" i="1" dirty="0" err="1" smtClean="0">
                <a:solidFill>
                  <a:srgbClr val="0000FF"/>
                </a:solidFill>
              </a:rPr>
              <a:t>Mangold</a:t>
            </a:r>
            <a:r>
              <a:rPr lang="en-US" i="1" dirty="0" smtClean="0"/>
              <a:t>;</a:t>
            </a:r>
            <a:r>
              <a:rPr lang="en-US" dirty="0" smtClean="0">
                <a:solidFill>
                  <a:srgbClr val="FF0000"/>
                </a:solidFill>
              </a:rPr>
              <a:t> </a:t>
            </a:r>
            <a:r>
              <a:rPr lang="en-US" dirty="0" smtClean="0"/>
              <a:t>C‑555/07 </a:t>
            </a:r>
            <a:r>
              <a:rPr lang="en-US" i="1" dirty="0" err="1" smtClean="0">
                <a:solidFill>
                  <a:srgbClr val="0000FF"/>
                </a:solidFill>
              </a:rPr>
              <a:t>Kücükdeveci</a:t>
            </a:r>
            <a:r>
              <a:rPr lang="en-US" dirty="0" smtClean="0"/>
              <a:t>; </a:t>
            </a:r>
            <a:r>
              <a:rPr lang="en-US" dirty="0" err="1" smtClean="0"/>
              <a:t>cf</a:t>
            </a:r>
            <a:r>
              <a:rPr lang="en-US" dirty="0" smtClean="0"/>
              <a:t> </a:t>
            </a:r>
            <a:r>
              <a:rPr lang="en-US" i="1" dirty="0" smtClean="0">
                <a:solidFill>
                  <a:srgbClr val="0000FF"/>
                </a:solidFill>
              </a:rPr>
              <a:t>Shelley v. Kraemer</a:t>
            </a:r>
            <a:r>
              <a:rPr lang="en-US" i="1" dirty="0" smtClean="0"/>
              <a:t> </a:t>
            </a:r>
            <a:r>
              <a:rPr lang="en-US" dirty="0" smtClean="0"/>
              <a:t>334 U.S. 1 (1948)</a:t>
            </a:r>
          </a:p>
          <a:p>
            <a:r>
              <a:rPr lang="en-US" dirty="0" smtClean="0"/>
              <a:t>Court of Appeal of England &amp; Wales granted horizontal effect:</a:t>
            </a:r>
          </a:p>
          <a:p>
            <a:r>
              <a:rPr lang="en-US" i="1" dirty="0" err="1">
                <a:solidFill>
                  <a:srgbClr val="0000FF"/>
                </a:solidFill>
              </a:rPr>
              <a:t>Benkharbouche</a:t>
            </a:r>
            <a:r>
              <a:rPr lang="en-US" i="1" dirty="0">
                <a:solidFill>
                  <a:srgbClr val="0000FF"/>
                </a:solidFill>
              </a:rPr>
              <a:t> v Embassy of the Republic of Sudan and </a:t>
            </a:r>
            <a:r>
              <a:rPr lang="en-US" i="1" dirty="0" smtClean="0">
                <a:solidFill>
                  <a:srgbClr val="0000FF"/>
                </a:solidFill>
              </a:rPr>
              <a:t>Libya</a:t>
            </a:r>
            <a:endParaRPr lang="en-US" dirty="0" smtClean="0">
              <a:solidFill>
                <a:srgbClr val="0000FF"/>
              </a:solidFill>
            </a:endParaRPr>
          </a:p>
          <a:p>
            <a:r>
              <a:rPr lang="en-US" dirty="0" smtClean="0"/>
              <a:t>Charter may bind individuals: </a:t>
            </a:r>
          </a:p>
          <a:p>
            <a:r>
              <a:rPr lang="en-US" dirty="0" smtClean="0"/>
              <a:t>Case C‑414/16 </a:t>
            </a:r>
            <a:r>
              <a:rPr lang="en-US" i="1" dirty="0" err="1" smtClean="0">
                <a:solidFill>
                  <a:srgbClr val="0000FF"/>
                </a:solidFill>
              </a:rPr>
              <a:t>Egenberger</a:t>
            </a:r>
            <a:endParaRPr lang="en-US" i="1" dirty="0" smtClean="0">
              <a:solidFill>
                <a:srgbClr val="0000FF"/>
              </a:solidFill>
            </a:endParaRPr>
          </a:p>
          <a:p>
            <a:r>
              <a:rPr lang="en-US" dirty="0" smtClean="0"/>
              <a:t>Joined Cases C-569/16 and C-570/16 </a:t>
            </a:r>
            <a:r>
              <a:rPr lang="en-US" i="1" dirty="0" smtClean="0">
                <a:solidFill>
                  <a:srgbClr val="0000FF"/>
                </a:solidFill>
              </a:rPr>
              <a:t>Bauer</a:t>
            </a:r>
          </a:p>
          <a:p>
            <a:r>
              <a:rPr lang="en-US" dirty="0" smtClean="0"/>
              <a:t>Is this the correct approach?</a:t>
            </a:r>
          </a:p>
          <a:p>
            <a:endParaRPr lang="en-US" sz="4000" dirty="0"/>
          </a:p>
          <a:p>
            <a:endParaRPr lang="en-GB" sz="4000" dirty="0"/>
          </a:p>
          <a:p>
            <a:endParaRPr lang="en-US" sz="4000" dirty="0" smtClean="0"/>
          </a:p>
          <a:p>
            <a:endParaRPr lang="en-GB" dirty="0"/>
          </a:p>
        </p:txBody>
      </p:sp>
    </p:spTree>
    <p:extLst>
      <p:ext uri="{BB962C8B-B14F-4D97-AF65-F5344CB8AC3E}">
        <p14:creationId xmlns:p14="http://schemas.microsoft.com/office/powerpoint/2010/main" val="2982748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34934"/>
            <a:ext cx="8229600" cy="5491230"/>
          </a:xfrm>
        </p:spPr>
        <p:txBody>
          <a:bodyPr>
            <a:normAutofit/>
          </a:bodyPr>
          <a:lstStyle/>
          <a:p>
            <a:pPr marL="0" indent="0" algn="ctr">
              <a:buNone/>
            </a:pPr>
            <a:r>
              <a:rPr lang="en-US" sz="3000" dirty="0" smtClean="0">
                <a:solidFill>
                  <a:srgbClr val="FF0000"/>
                </a:solidFill>
              </a:rPr>
              <a:t>The European Fundamental Rights Universe</a:t>
            </a:r>
          </a:p>
          <a:p>
            <a:pPr marL="0" indent="0">
              <a:buNone/>
            </a:pPr>
            <a:endParaRPr lang="en-US" sz="3000" dirty="0" smtClean="0">
              <a:solidFill>
                <a:srgbClr val="FF0000"/>
              </a:solidFill>
            </a:endParaRPr>
          </a:p>
          <a:p>
            <a:r>
              <a:rPr lang="en-US" sz="3000" dirty="0" smtClean="0"/>
              <a:t>It is characterized by:</a:t>
            </a:r>
          </a:p>
          <a:p>
            <a:r>
              <a:rPr lang="en-US" sz="3000" dirty="0" smtClean="0"/>
              <a:t>Multiple tiers and </a:t>
            </a:r>
            <a:r>
              <a:rPr lang="en-US" sz="3000" dirty="0" err="1" smtClean="0"/>
              <a:t>fora</a:t>
            </a:r>
            <a:r>
              <a:rPr lang="en-US" sz="3000" dirty="0" smtClean="0"/>
              <a:t> (state – ECHR – EU)</a:t>
            </a:r>
          </a:p>
          <a:p>
            <a:r>
              <a:rPr lang="en-US" sz="3000" dirty="0" smtClean="0"/>
              <a:t>Multiple sources within the EU (Article 6 TEU:</a:t>
            </a:r>
          </a:p>
          <a:p>
            <a:pPr marL="0" indent="0">
              <a:buNone/>
            </a:pPr>
            <a:r>
              <a:rPr lang="en-US" sz="3000" dirty="0"/>
              <a:t>	</a:t>
            </a:r>
            <a:r>
              <a:rPr lang="en-US" sz="3000" dirty="0" smtClean="0"/>
              <a:t>Charter General principles of law, ECHR)</a:t>
            </a:r>
          </a:p>
          <a:p>
            <a:endParaRPr lang="en-US" sz="3000" dirty="0"/>
          </a:p>
        </p:txBody>
      </p:sp>
    </p:spTree>
    <p:extLst>
      <p:ext uri="{BB962C8B-B14F-4D97-AF65-F5344CB8AC3E}">
        <p14:creationId xmlns:p14="http://schemas.microsoft.com/office/powerpoint/2010/main" val="29747697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62782"/>
            <a:ext cx="8229600" cy="5563381"/>
          </a:xfrm>
        </p:spPr>
        <p:txBody>
          <a:bodyPr>
            <a:normAutofit/>
          </a:bodyPr>
          <a:lstStyle/>
          <a:p>
            <a:pPr marL="0" indent="0" algn="ctr">
              <a:buNone/>
            </a:pPr>
            <a:r>
              <a:rPr lang="en-US" sz="3000" dirty="0" smtClean="0">
                <a:solidFill>
                  <a:srgbClr val="FF0000"/>
                </a:solidFill>
              </a:rPr>
              <a:t>The Charter and Article 19(1) TEU</a:t>
            </a:r>
          </a:p>
          <a:p>
            <a:r>
              <a:rPr lang="en-US" sz="3000" dirty="0"/>
              <a:t>Member States shall provide remedies sufficient to ensure effective legal protection in the fields covered by Union law.</a:t>
            </a:r>
          </a:p>
          <a:p>
            <a:r>
              <a:rPr lang="en-US" sz="3000" dirty="0" smtClean="0"/>
              <a:t>In the </a:t>
            </a:r>
            <a:r>
              <a:rPr lang="en-US" sz="3000" i="1" dirty="0" smtClean="0">
                <a:solidFill>
                  <a:srgbClr val="0000FF"/>
                </a:solidFill>
              </a:rPr>
              <a:t>Portuguese </a:t>
            </a:r>
            <a:r>
              <a:rPr lang="en-US" sz="3000" i="1" dirty="0">
                <a:solidFill>
                  <a:srgbClr val="0000FF"/>
                </a:solidFill>
              </a:rPr>
              <a:t>Judges</a:t>
            </a:r>
            <a:r>
              <a:rPr lang="en-US" sz="3000" dirty="0">
                <a:solidFill>
                  <a:srgbClr val="0000FF"/>
                </a:solidFill>
              </a:rPr>
              <a:t> </a:t>
            </a:r>
            <a:r>
              <a:rPr lang="en-US" sz="3000" dirty="0"/>
              <a:t>case, the ECJ breathed independent meaning to Article 19(1) and elevated it to an overarching principle linked to Article 2 TEU imposing autonomous substantive obligations. Case C‑64/16 </a:t>
            </a:r>
            <a:r>
              <a:rPr lang="en-US" sz="3000" i="1" dirty="0" err="1">
                <a:solidFill>
                  <a:srgbClr val="0000FF"/>
                </a:solidFill>
              </a:rPr>
              <a:t>Associação</a:t>
            </a:r>
            <a:r>
              <a:rPr lang="en-US" sz="3000" i="1" dirty="0">
                <a:solidFill>
                  <a:srgbClr val="0000FF"/>
                </a:solidFill>
              </a:rPr>
              <a:t> </a:t>
            </a:r>
            <a:r>
              <a:rPr lang="en-US" sz="3000" i="1" dirty="0" err="1">
                <a:solidFill>
                  <a:srgbClr val="0000FF"/>
                </a:solidFill>
              </a:rPr>
              <a:t>Sindical</a:t>
            </a:r>
            <a:r>
              <a:rPr lang="en-US" sz="3000" i="1" dirty="0">
                <a:solidFill>
                  <a:srgbClr val="0000FF"/>
                </a:solidFill>
              </a:rPr>
              <a:t> dos </a:t>
            </a:r>
            <a:r>
              <a:rPr lang="en-US" sz="3000" i="1" dirty="0" err="1">
                <a:solidFill>
                  <a:srgbClr val="0000FF"/>
                </a:solidFill>
              </a:rPr>
              <a:t>Juízes</a:t>
            </a:r>
            <a:r>
              <a:rPr lang="en-US" sz="3000" i="1" dirty="0">
                <a:solidFill>
                  <a:srgbClr val="0000FF"/>
                </a:solidFill>
              </a:rPr>
              <a:t> </a:t>
            </a:r>
            <a:r>
              <a:rPr lang="en-US" sz="3000" i="1" dirty="0" err="1">
                <a:solidFill>
                  <a:srgbClr val="0000FF"/>
                </a:solidFill>
              </a:rPr>
              <a:t>Portugueses</a:t>
            </a:r>
            <a:r>
              <a:rPr lang="en-US" sz="3000" i="1" dirty="0">
                <a:solidFill>
                  <a:srgbClr val="0000FF"/>
                </a:solidFill>
              </a:rPr>
              <a:t> v Tribunal de </a:t>
            </a:r>
            <a:r>
              <a:rPr lang="en-US" sz="3000" i="1" dirty="0" err="1">
                <a:solidFill>
                  <a:srgbClr val="0000FF"/>
                </a:solidFill>
              </a:rPr>
              <a:t>Contas</a:t>
            </a:r>
            <a:r>
              <a:rPr lang="en-US" sz="3000" b="1" dirty="0"/>
              <a:t>,</a:t>
            </a:r>
            <a:r>
              <a:rPr lang="en-US" sz="3000" dirty="0"/>
              <a:t> EU:C:2018:117.</a:t>
            </a:r>
          </a:p>
          <a:p>
            <a:endParaRPr lang="en-US" dirty="0" smtClean="0"/>
          </a:p>
          <a:p>
            <a:endParaRPr lang="en-US" dirty="0" smtClean="0"/>
          </a:p>
          <a:p>
            <a:endParaRPr lang="en-US" dirty="0"/>
          </a:p>
        </p:txBody>
      </p:sp>
    </p:spTree>
    <p:extLst>
      <p:ext uri="{BB962C8B-B14F-4D97-AF65-F5344CB8AC3E}">
        <p14:creationId xmlns:p14="http://schemas.microsoft.com/office/powerpoint/2010/main" val="14975173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1642"/>
            <a:ext cx="8229600" cy="5534521"/>
          </a:xfrm>
        </p:spPr>
        <p:txBody>
          <a:bodyPr>
            <a:normAutofit fontScale="92500" lnSpcReduction="10000"/>
          </a:bodyPr>
          <a:lstStyle/>
          <a:p>
            <a:r>
              <a:rPr lang="en-US" dirty="0"/>
              <a:t>T</a:t>
            </a:r>
            <a:r>
              <a:rPr lang="en-US" dirty="0" smtClean="0"/>
              <a:t>he </a:t>
            </a:r>
            <a:r>
              <a:rPr lang="en-US" dirty="0"/>
              <a:t>mission of Article 19(1) to ensure that, in the application and the interpretation of the Treaties the law is observed, is entrusted jointly to the ECJ and the national courts. That mission derives from the overarching value of the rule of law as enshrined in Article 2, an integral part of which is the principle of effective judicial protection. It follows that Member States have a duty to ensure that institutions which come within its judicial system in the fields covered by EU law must meet the requirements of effective judicial protection, including the guarantee of judicial </a:t>
            </a:r>
            <a:r>
              <a:rPr lang="en-US" dirty="0" smtClean="0"/>
              <a:t>independence (</a:t>
            </a:r>
            <a:r>
              <a:rPr lang="en-US" dirty="0" err="1" smtClean="0"/>
              <a:t>paras</a:t>
            </a:r>
            <a:r>
              <a:rPr lang="en-US" dirty="0" smtClean="0"/>
              <a:t> </a:t>
            </a:r>
            <a:r>
              <a:rPr lang="en-US" dirty="0"/>
              <a:t>35-</a:t>
            </a:r>
            <a:r>
              <a:rPr lang="en-US" dirty="0" smtClean="0"/>
              <a:t>36).</a:t>
            </a:r>
            <a:endParaRPr lang="en-US" dirty="0"/>
          </a:p>
          <a:p>
            <a:endParaRPr lang="en-US" dirty="0"/>
          </a:p>
        </p:txBody>
      </p:sp>
    </p:spTree>
    <p:extLst>
      <p:ext uri="{BB962C8B-B14F-4D97-AF65-F5344CB8AC3E}">
        <p14:creationId xmlns:p14="http://schemas.microsoft.com/office/powerpoint/2010/main" val="1727556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7339"/>
            <a:ext cx="8229600" cy="6003005"/>
          </a:xfrm>
        </p:spPr>
        <p:txBody>
          <a:bodyPr>
            <a:normAutofit fontScale="77500" lnSpcReduction="20000"/>
          </a:bodyPr>
          <a:lstStyle/>
          <a:p>
            <a:r>
              <a:rPr lang="en-US" sz="3600" dirty="0"/>
              <a:t>The Court held that the material scope of application of Article 19(1) is broader than the Charter in that it applies to ‘the fields covered by Union law’, irrespective of whether the Member States are implementing Union law within the meaning of Article 51(1) of the latter. </a:t>
            </a:r>
            <a:endParaRPr lang="en-US" sz="3600" dirty="0" smtClean="0"/>
          </a:p>
          <a:p>
            <a:r>
              <a:rPr lang="en-US" sz="3600" dirty="0" smtClean="0"/>
              <a:t>Thus</a:t>
            </a:r>
            <a:r>
              <a:rPr lang="en-US" sz="3600" dirty="0"/>
              <a:t>, Article 19(1) applied in the case not because the Portuguese measure reducing public sector salaries fell </a:t>
            </a:r>
            <a:r>
              <a:rPr lang="en-US" sz="3600" i="1" dirty="0" err="1"/>
              <a:t>ratione</a:t>
            </a:r>
            <a:r>
              <a:rPr lang="en-US" sz="3600" i="1" dirty="0"/>
              <a:t> </a:t>
            </a:r>
            <a:r>
              <a:rPr lang="en-US" sz="3600" i="1" dirty="0" err="1"/>
              <a:t>materiae</a:t>
            </a:r>
            <a:r>
              <a:rPr lang="en-US" sz="3600" dirty="0"/>
              <a:t> within the substantive scope of EU law but because it affected a judicial body which could be called upon to apply EU law. The jurisdictional link necessary to activate the application of Article 19(1) relies on potentiality and is much more tenuous than that required to trigger the application of the Charter. </a:t>
            </a:r>
          </a:p>
          <a:p>
            <a:endParaRPr lang="en-US" dirty="0"/>
          </a:p>
        </p:txBody>
      </p:sp>
    </p:spTree>
    <p:extLst>
      <p:ext uri="{BB962C8B-B14F-4D97-AF65-F5344CB8AC3E}">
        <p14:creationId xmlns:p14="http://schemas.microsoft.com/office/powerpoint/2010/main" val="34916969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7340"/>
            <a:ext cx="8229600" cy="5678824"/>
          </a:xfrm>
        </p:spPr>
        <p:txBody>
          <a:bodyPr>
            <a:normAutofit/>
          </a:bodyPr>
          <a:lstStyle/>
          <a:p>
            <a:r>
              <a:rPr lang="en-US" sz="3000" dirty="0" smtClean="0"/>
              <a:t>What are the limits of the judgment? to what other categories of national measures might it apply? </a:t>
            </a:r>
            <a:r>
              <a:rPr lang="en-US" sz="3000" dirty="0" err="1" smtClean="0"/>
              <a:t>Cf</a:t>
            </a:r>
            <a:r>
              <a:rPr lang="en-US" sz="3000" dirty="0" smtClean="0"/>
              <a:t> </a:t>
            </a:r>
            <a:r>
              <a:rPr lang="en-US" sz="3000" i="1" dirty="0" smtClean="0">
                <a:solidFill>
                  <a:srgbClr val="008000"/>
                </a:solidFill>
              </a:rPr>
              <a:t>Unison</a:t>
            </a:r>
            <a:r>
              <a:rPr lang="en-US" sz="3000" dirty="0" smtClean="0"/>
              <a:t> (UKSC)</a:t>
            </a:r>
            <a:endParaRPr lang="en-US" sz="3000" dirty="0"/>
          </a:p>
        </p:txBody>
      </p:sp>
    </p:spTree>
    <p:extLst>
      <p:ext uri="{BB962C8B-B14F-4D97-AF65-F5344CB8AC3E}">
        <p14:creationId xmlns:p14="http://schemas.microsoft.com/office/powerpoint/2010/main" val="28532580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0757"/>
            <a:ext cx="8229600" cy="6118448"/>
          </a:xfrm>
        </p:spPr>
        <p:txBody>
          <a:bodyPr>
            <a:normAutofit/>
          </a:bodyPr>
          <a:lstStyle/>
          <a:p>
            <a:pPr marL="0" indent="0" algn="ctr">
              <a:buNone/>
            </a:pPr>
            <a:r>
              <a:rPr lang="en-US" sz="3000" dirty="0" smtClean="0">
                <a:solidFill>
                  <a:srgbClr val="FF0000"/>
                </a:solidFill>
              </a:rPr>
              <a:t>Limitations (Art 52(1))</a:t>
            </a:r>
          </a:p>
          <a:p>
            <a:r>
              <a:rPr lang="en-US" sz="3000" dirty="0"/>
              <a:t>Any limitation on the exercise of the rights and freedoms </a:t>
            </a:r>
            <a:r>
              <a:rPr lang="en-US" sz="3000" dirty="0" err="1"/>
              <a:t>recognised</a:t>
            </a:r>
            <a:r>
              <a:rPr lang="en-US" sz="3000" dirty="0"/>
              <a:t> by this Charter must </a:t>
            </a:r>
            <a:r>
              <a:rPr lang="en-US" sz="3000" dirty="0" smtClean="0"/>
              <a:t>be provided </a:t>
            </a:r>
            <a:r>
              <a:rPr lang="en-US" sz="3000" dirty="0"/>
              <a:t>for by law and respect the essence of those rights and freedoms. Subject to the principle </a:t>
            </a:r>
            <a:r>
              <a:rPr lang="en-US" sz="3000" dirty="0" smtClean="0"/>
              <a:t>of proportionality</a:t>
            </a:r>
            <a:r>
              <a:rPr lang="en-US" sz="3000" dirty="0"/>
              <a:t>, limitations may be made only if they are necessary and genuinely meet objectives </a:t>
            </a:r>
            <a:r>
              <a:rPr lang="en-US" sz="3000" dirty="0" smtClean="0"/>
              <a:t>of general </a:t>
            </a:r>
            <a:r>
              <a:rPr lang="en-US" sz="3000" dirty="0"/>
              <a:t>interest </a:t>
            </a:r>
            <a:r>
              <a:rPr lang="en-US" sz="3000" dirty="0" err="1"/>
              <a:t>recognised</a:t>
            </a:r>
            <a:r>
              <a:rPr lang="en-US" sz="3000" dirty="0"/>
              <a:t> by the Union or the need to protect the rights and freedoms of others</a:t>
            </a:r>
            <a:r>
              <a:rPr lang="en-US" sz="3000" dirty="0" smtClean="0"/>
              <a:t>.</a:t>
            </a:r>
          </a:p>
          <a:p>
            <a:r>
              <a:rPr lang="en-US" sz="3000" dirty="0" smtClean="0"/>
              <a:t>What is the “essence” of right? </a:t>
            </a:r>
          </a:p>
          <a:p>
            <a:r>
              <a:rPr lang="en-US" sz="3000" i="1" dirty="0" smtClean="0">
                <a:solidFill>
                  <a:srgbClr val="0000FF"/>
                </a:solidFill>
              </a:rPr>
              <a:t>Digital Rights Ireland; </a:t>
            </a:r>
            <a:r>
              <a:rPr lang="en-US" sz="3000" i="1" dirty="0" err="1" smtClean="0">
                <a:solidFill>
                  <a:srgbClr val="0000FF"/>
                </a:solidFill>
              </a:rPr>
              <a:t>Schrems</a:t>
            </a:r>
            <a:r>
              <a:rPr lang="en-US" sz="3000" i="1" dirty="0" smtClean="0">
                <a:solidFill>
                  <a:srgbClr val="0000FF"/>
                </a:solidFill>
              </a:rPr>
              <a:t>; Bauer</a:t>
            </a:r>
          </a:p>
          <a:p>
            <a:endParaRPr lang="en-US" dirty="0" smtClean="0"/>
          </a:p>
          <a:p>
            <a:endParaRPr lang="en-US" dirty="0"/>
          </a:p>
        </p:txBody>
      </p:sp>
    </p:spTree>
    <p:extLst>
      <p:ext uri="{BB962C8B-B14F-4D97-AF65-F5344CB8AC3E}">
        <p14:creationId xmlns:p14="http://schemas.microsoft.com/office/powerpoint/2010/main" val="41904113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5060"/>
            <a:ext cx="8229600" cy="5621103"/>
          </a:xfrm>
        </p:spPr>
        <p:txBody>
          <a:bodyPr>
            <a:normAutofit fontScale="92500" lnSpcReduction="20000"/>
          </a:bodyPr>
          <a:lstStyle/>
          <a:p>
            <a:r>
              <a:rPr lang="en-US" dirty="0" smtClean="0"/>
              <a:t>Spanish – Italian- Hungarian constitutional courts have used the concept with ‘bite’</a:t>
            </a:r>
          </a:p>
          <a:p>
            <a:r>
              <a:rPr lang="en-GB" dirty="0" smtClean="0"/>
              <a:t>the </a:t>
            </a:r>
            <a:r>
              <a:rPr lang="en-GB" i="1" dirty="0">
                <a:solidFill>
                  <a:srgbClr val="008000"/>
                </a:solidFill>
              </a:rPr>
              <a:t>Corte </a:t>
            </a:r>
            <a:r>
              <a:rPr lang="en-GB" i="1" dirty="0" err="1">
                <a:solidFill>
                  <a:srgbClr val="008000"/>
                </a:solidFill>
              </a:rPr>
              <a:t>Constituzionale</a:t>
            </a:r>
            <a:r>
              <a:rPr lang="en-GB" dirty="0">
                <a:solidFill>
                  <a:srgbClr val="008000"/>
                </a:solidFill>
              </a:rPr>
              <a:t> </a:t>
            </a:r>
            <a:r>
              <a:rPr lang="en-GB" i="1" dirty="0" err="1">
                <a:solidFill>
                  <a:srgbClr val="008000"/>
                </a:solidFill>
              </a:rPr>
              <a:t>sentenza</a:t>
            </a:r>
            <a:r>
              <a:rPr lang="en-GB" i="1" dirty="0">
                <a:solidFill>
                  <a:srgbClr val="008000"/>
                </a:solidFill>
              </a:rPr>
              <a:t> </a:t>
            </a:r>
            <a:r>
              <a:rPr lang="en-GB" dirty="0">
                <a:solidFill>
                  <a:srgbClr val="008000"/>
                </a:solidFill>
              </a:rPr>
              <a:t>n. 267/1998 </a:t>
            </a:r>
            <a:r>
              <a:rPr lang="en-GB" dirty="0" smtClean="0"/>
              <a:t>scrutinized </a:t>
            </a:r>
            <a:r>
              <a:rPr lang="en-GB" dirty="0"/>
              <a:t>a regional law requiring individuals to obtain prior authorization as a condition for the reimbursement of medical expenses under Article 3 and </a:t>
            </a:r>
            <a:r>
              <a:rPr lang="en-GB" dirty="0" smtClean="0"/>
              <a:t>32</a:t>
            </a:r>
            <a:endParaRPr lang="en-US" dirty="0" smtClean="0"/>
          </a:p>
          <a:p>
            <a:r>
              <a:rPr lang="en-GB" dirty="0" smtClean="0"/>
              <a:t>The </a:t>
            </a:r>
            <a:r>
              <a:rPr lang="en-GB" dirty="0">
                <a:solidFill>
                  <a:srgbClr val="008000"/>
                </a:solidFill>
              </a:rPr>
              <a:t>Hungarian Constitutional </a:t>
            </a:r>
            <a:r>
              <a:rPr lang="en-GB" dirty="0" smtClean="0">
                <a:solidFill>
                  <a:srgbClr val="008000"/>
                </a:solidFill>
              </a:rPr>
              <a:t>Court (Decision </a:t>
            </a:r>
            <a:r>
              <a:rPr lang="en-GB" dirty="0">
                <a:solidFill>
                  <a:srgbClr val="008000"/>
                </a:solidFill>
              </a:rPr>
              <a:t>No. 23/</a:t>
            </a:r>
            <a:r>
              <a:rPr lang="en-GB" dirty="0" smtClean="0">
                <a:solidFill>
                  <a:srgbClr val="008000"/>
                </a:solidFill>
              </a:rPr>
              <a:t>1990</a:t>
            </a:r>
            <a:r>
              <a:rPr lang="en-GB" dirty="0" smtClean="0"/>
              <a:t>) </a:t>
            </a:r>
            <a:r>
              <a:rPr lang="en-GB" dirty="0"/>
              <a:t>found the death penalty to be contrary to the right to life guaranteed by Article 54 of the </a:t>
            </a:r>
            <a:r>
              <a:rPr lang="en-GB" dirty="0" smtClean="0"/>
              <a:t>Constitution, holding that capital </a:t>
            </a:r>
            <a:r>
              <a:rPr lang="en-GB" dirty="0"/>
              <a:t>punishment infringed the essential content of the fundamental rights to life and human dignity, which must be respected under Article 8. </a:t>
            </a:r>
            <a:endParaRPr lang="en-US" dirty="0"/>
          </a:p>
          <a:p>
            <a:endParaRPr lang="en-US" dirty="0"/>
          </a:p>
        </p:txBody>
      </p:sp>
    </p:spTree>
    <p:extLst>
      <p:ext uri="{BB962C8B-B14F-4D97-AF65-F5344CB8AC3E}">
        <p14:creationId xmlns:p14="http://schemas.microsoft.com/office/powerpoint/2010/main" val="675488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21516"/>
            <a:ext cx="8229600" cy="5404648"/>
          </a:xfrm>
        </p:spPr>
        <p:txBody>
          <a:bodyPr>
            <a:normAutofit fontScale="92500"/>
          </a:bodyPr>
          <a:lstStyle/>
          <a:p>
            <a:r>
              <a:rPr lang="en-US" dirty="0" err="1"/>
              <a:t>Cf</a:t>
            </a:r>
            <a:r>
              <a:rPr lang="en-US" dirty="0"/>
              <a:t> Constitutional Court of South Africa: </a:t>
            </a:r>
          </a:p>
          <a:p>
            <a:r>
              <a:rPr lang="en-GB" dirty="0"/>
              <a:t>In</a:t>
            </a:r>
            <a:r>
              <a:rPr lang="en-GB" i="1" dirty="0"/>
              <a:t> </a:t>
            </a:r>
            <a:r>
              <a:rPr lang="en-GB" i="1" dirty="0" err="1">
                <a:solidFill>
                  <a:srgbClr val="008000"/>
                </a:solidFill>
              </a:rPr>
              <a:t>Makwanyane</a:t>
            </a:r>
            <a:r>
              <a:rPr lang="en-GB" dirty="0"/>
              <a:t>, it found the death penalty to be unconstitutional in the absence of an express prohibition but found the concept of essence of limited help in reaching that conclusion. None of the justices relied on the constitutional command to respect the essence of rights. The case also provides a striking contrast with the Hungarian Constitutional Court which relied on the protection of essence of rights to declare the unconstitutionality of the death penalty.</a:t>
            </a:r>
            <a:endParaRPr lang="en-US" dirty="0"/>
          </a:p>
          <a:p>
            <a:endParaRPr lang="en-US" dirty="0"/>
          </a:p>
        </p:txBody>
      </p:sp>
    </p:spTree>
    <p:extLst>
      <p:ext uri="{BB962C8B-B14F-4D97-AF65-F5344CB8AC3E}">
        <p14:creationId xmlns:p14="http://schemas.microsoft.com/office/powerpoint/2010/main" val="28264625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62782"/>
            <a:ext cx="8229600" cy="5901992"/>
          </a:xfrm>
        </p:spPr>
        <p:txBody>
          <a:bodyPr>
            <a:normAutofit/>
          </a:bodyPr>
          <a:lstStyle/>
          <a:p>
            <a:pPr marL="0" indent="0" algn="ctr">
              <a:buNone/>
            </a:pPr>
            <a:r>
              <a:rPr lang="en-US" dirty="0" smtClean="0">
                <a:solidFill>
                  <a:srgbClr val="FF0000"/>
                </a:solidFill>
              </a:rPr>
              <a:t>Principles versus rights</a:t>
            </a:r>
          </a:p>
          <a:p>
            <a:r>
              <a:rPr lang="en-US" dirty="0" smtClean="0"/>
              <a:t>Article 52(5): </a:t>
            </a:r>
          </a:p>
          <a:p>
            <a:r>
              <a:rPr lang="en-US" sz="3000" dirty="0" smtClean="0"/>
              <a:t>The </a:t>
            </a:r>
            <a:r>
              <a:rPr lang="en-US" sz="3000" dirty="0"/>
              <a:t>provisions of this Charter which contain principles may be implemented by legislative </a:t>
            </a:r>
            <a:r>
              <a:rPr lang="en-US" sz="3000" dirty="0" smtClean="0"/>
              <a:t>and executive </a:t>
            </a:r>
            <a:r>
              <a:rPr lang="en-US" sz="3000" dirty="0"/>
              <a:t>acts taken by institutions, bodies, offices and agencies of the Union, and by acts </a:t>
            </a:r>
            <a:r>
              <a:rPr lang="en-US" sz="3000" dirty="0" smtClean="0"/>
              <a:t>of Member </a:t>
            </a:r>
            <a:r>
              <a:rPr lang="en-US" sz="3000" dirty="0"/>
              <a:t>States when they are implementing Union law, in the exercise of their respective powers. </a:t>
            </a:r>
            <a:r>
              <a:rPr lang="en-US" sz="3000" dirty="0" smtClean="0"/>
              <a:t>They shall </a:t>
            </a:r>
            <a:r>
              <a:rPr lang="en-US" sz="3000" dirty="0"/>
              <a:t>be judicially </a:t>
            </a:r>
            <a:r>
              <a:rPr lang="en-US" sz="3000" dirty="0" err="1"/>
              <a:t>cognisable</a:t>
            </a:r>
            <a:r>
              <a:rPr lang="en-US" sz="3000" dirty="0"/>
              <a:t> only in the interpretation of such acts and in the ruling on their legality</a:t>
            </a:r>
            <a:r>
              <a:rPr lang="en-US" dirty="0" smtClean="0"/>
              <a:t>.</a:t>
            </a:r>
            <a:endParaRPr lang="en-US" dirty="0"/>
          </a:p>
          <a:p>
            <a:endParaRPr lang="en-US" dirty="0"/>
          </a:p>
        </p:txBody>
      </p:sp>
    </p:spTree>
    <p:extLst>
      <p:ext uri="{BB962C8B-B14F-4D97-AF65-F5344CB8AC3E}">
        <p14:creationId xmlns:p14="http://schemas.microsoft.com/office/powerpoint/2010/main" val="30233850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50376"/>
            <a:ext cx="8229600" cy="5375787"/>
          </a:xfrm>
        </p:spPr>
        <p:txBody>
          <a:bodyPr>
            <a:normAutofit/>
          </a:bodyPr>
          <a:lstStyle/>
          <a:p>
            <a:r>
              <a:rPr lang="en-US" sz="3000" dirty="0"/>
              <a:t>Unclear and confusing given the value of the </a:t>
            </a:r>
            <a:r>
              <a:rPr lang="en-US" sz="3000" dirty="0" smtClean="0"/>
              <a:t>general </a:t>
            </a:r>
            <a:r>
              <a:rPr lang="en-US" sz="3000" dirty="0"/>
              <a:t>principles of law</a:t>
            </a:r>
          </a:p>
          <a:p>
            <a:r>
              <a:rPr lang="en-US" sz="3000" dirty="0"/>
              <a:t>Distinction among: </a:t>
            </a:r>
            <a:endParaRPr lang="en-US" sz="3000" dirty="0" smtClean="0"/>
          </a:p>
          <a:p>
            <a:r>
              <a:rPr lang="en-US" sz="3000" dirty="0" smtClean="0"/>
              <a:t>(</a:t>
            </a:r>
            <a:r>
              <a:rPr lang="en-US" sz="3000" dirty="0"/>
              <a:t>a) Charter rights and </a:t>
            </a:r>
            <a:r>
              <a:rPr lang="en-US" sz="3000" dirty="0" smtClean="0"/>
              <a:t>freedoms: directly effective (e.g. C</a:t>
            </a:r>
            <a:r>
              <a:rPr lang="en-US" sz="3000" dirty="0"/>
              <a:t>-441/14 </a:t>
            </a:r>
            <a:r>
              <a:rPr lang="en-US" sz="3000" i="1" dirty="0" err="1">
                <a:solidFill>
                  <a:srgbClr val="0000FF"/>
                </a:solidFill>
              </a:rPr>
              <a:t>Ajos</a:t>
            </a:r>
            <a:r>
              <a:rPr lang="en-US" sz="3000" dirty="0"/>
              <a:t> case, </a:t>
            </a:r>
            <a:r>
              <a:rPr lang="en-US" sz="3000" dirty="0" smtClean="0"/>
              <a:t>19.4.2016)</a:t>
            </a:r>
          </a:p>
          <a:p>
            <a:r>
              <a:rPr lang="en-US" sz="3000" dirty="0" smtClean="0"/>
              <a:t>(</a:t>
            </a:r>
            <a:r>
              <a:rPr lang="en-US" sz="3000" dirty="0"/>
              <a:t>b) Charter </a:t>
            </a:r>
            <a:r>
              <a:rPr lang="en-US" sz="3000" dirty="0" smtClean="0"/>
              <a:t>principles: not directly effective</a:t>
            </a:r>
          </a:p>
          <a:p>
            <a:r>
              <a:rPr lang="en-US" sz="3000" dirty="0" smtClean="0"/>
              <a:t>(</a:t>
            </a:r>
            <a:r>
              <a:rPr lang="en-US" sz="3000" dirty="0"/>
              <a:t>c) </a:t>
            </a:r>
            <a:r>
              <a:rPr lang="en-US" sz="3000" dirty="0" smtClean="0"/>
              <a:t>Unwritten </a:t>
            </a:r>
            <a:r>
              <a:rPr lang="en-US" sz="3000" dirty="0"/>
              <a:t>general principles of law that may give rise to </a:t>
            </a:r>
            <a:r>
              <a:rPr lang="en-US" sz="3000" dirty="0" smtClean="0"/>
              <a:t>rights: directly effective (</a:t>
            </a:r>
            <a:r>
              <a:rPr lang="en-US" sz="3000" i="1" dirty="0" err="1" smtClean="0">
                <a:solidFill>
                  <a:srgbClr val="0000FF"/>
                </a:solidFill>
              </a:rPr>
              <a:t>Rosneft</a:t>
            </a:r>
            <a:r>
              <a:rPr lang="en-US" sz="3000" dirty="0" smtClean="0"/>
              <a:t>: Charter provisions are reflections of general principles of law)</a:t>
            </a:r>
            <a:endParaRPr lang="en-US" sz="3000" dirty="0"/>
          </a:p>
          <a:p>
            <a:endParaRPr lang="en-US" dirty="0"/>
          </a:p>
        </p:txBody>
      </p:sp>
    </p:spTree>
    <p:extLst>
      <p:ext uri="{BB962C8B-B14F-4D97-AF65-F5344CB8AC3E}">
        <p14:creationId xmlns:p14="http://schemas.microsoft.com/office/powerpoint/2010/main" val="454663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75188"/>
            <a:ext cx="8229600" cy="5750975"/>
          </a:xfrm>
        </p:spPr>
        <p:txBody>
          <a:bodyPr/>
          <a:lstStyle/>
          <a:p>
            <a:pPr marL="0" indent="0" algn="ctr">
              <a:buNone/>
            </a:pPr>
            <a:r>
              <a:rPr lang="en-US" sz="3000" dirty="0" smtClean="0">
                <a:solidFill>
                  <a:srgbClr val="FF0000"/>
                </a:solidFill>
              </a:rPr>
              <a:t>Constitutional Boundaries</a:t>
            </a:r>
          </a:p>
          <a:p>
            <a:pPr marL="0" indent="0" algn="ctr">
              <a:buNone/>
            </a:pPr>
            <a:r>
              <a:rPr lang="en-US" sz="3000" dirty="0" smtClean="0">
                <a:solidFill>
                  <a:srgbClr val="FF0000"/>
                </a:solidFill>
              </a:rPr>
              <a:t>Relationship </a:t>
            </a:r>
            <a:r>
              <a:rPr lang="en-US" sz="3000" dirty="0">
                <a:solidFill>
                  <a:srgbClr val="FF0000"/>
                </a:solidFill>
              </a:rPr>
              <a:t>with ECHR </a:t>
            </a:r>
            <a:endParaRPr lang="en-US" sz="3000" dirty="0" smtClean="0"/>
          </a:p>
          <a:p>
            <a:r>
              <a:rPr lang="en-US" sz="3000" dirty="0" smtClean="0"/>
              <a:t>Art </a:t>
            </a:r>
            <a:r>
              <a:rPr lang="en-US" sz="3000" dirty="0"/>
              <a:t>52(</a:t>
            </a:r>
            <a:r>
              <a:rPr lang="en-US" sz="3000" dirty="0" smtClean="0"/>
              <a:t>3): </a:t>
            </a:r>
          </a:p>
          <a:p>
            <a:r>
              <a:rPr lang="en-US" sz="3000" dirty="0" smtClean="0"/>
              <a:t>In </a:t>
            </a:r>
            <a:r>
              <a:rPr lang="en-US" sz="3000" dirty="0"/>
              <a:t>so far as this Charter contains rights which correspond to rights guaranteed by the Convention for the Protection of Human Rights and Fundamental Freedoms, the meaning and scope of those rights shall be the same as those laid down by the said Convention. This provision shall not prevent Union law providing more extensive protection.</a:t>
            </a:r>
          </a:p>
          <a:p>
            <a:endParaRPr lang="en-US" dirty="0"/>
          </a:p>
        </p:txBody>
      </p:sp>
    </p:spTree>
    <p:extLst>
      <p:ext uri="{BB962C8B-B14F-4D97-AF65-F5344CB8AC3E}">
        <p14:creationId xmlns:p14="http://schemas.microsoft.com/office/powerpoint/2010/main" val="4262564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3000" dirty="0" smtClean="0"/>
              <a:t>EU law takes precedence even over national constitutions but the EU is bound by fundamental rights as general principles of law stemming from the common national constitutional traditions</a:t>
            </a:r>
            <a:r>
              <a:rPr lang="en-US" sz="3000" dirty="0" smtClean="0">
                <a:solidFill>
                  <a:srgbClr val="0000FF"/>
                </a:solidFill>
              </a:rPr>
              <a:t>:</a:t>
            </a:r>
            <a:r>
              <a:rPr lang="de-DE" sz="3000" dirty="0" smtClean="0">
                <a:solidFill>
                  <a:srgbClr val="0000FF"/>
                </a:solidFill>
              </a:rPr>
              <a:t>11</a:t>
            </a:r>
            <a:r>
              <a:rPr lang="de-DE" sz="3000" dirty="0">
                <a:solidFill>
                  <a:srgbClr val="0000FF"/>
                </a:solidFill>
              </a:rPr>
              <a:t>/70 </a:t>
            </a:r>
            <a:r>
              <a:rPr lang="de-DE" sz="3000" i="1" dirty="0">
                <a:solidFill>
                  <a:srgbClr val="0000FF"/>
                </a:solidFill>
              </a:rPr>
              <a:t>Internationale Handelsgesellschaft</a:t>
            </a:r>
            <a:r>
              <a:rPr lang="de-DE" sz="3000" dirty="0">
                <a:solidFill>
                  <a:srgbClr val="0000FF"/>
                </a:solidFill>
              </a:rPr>
              <a:t> </a:t>
            </a:r>
            <a:r>
              <a:rPr lang="de-DE" sz="3000" dirty="0" smtClean="0">
                <a:solidFill>
                  <a:srgbClr val="0000FF"/>
                </a:solidFill>
              </a:rPr>
              <a:t>[</a:t>
            </a:r>
            <a:r>
              <a:rPr lang="de-DE" sz="3000" dirty="0">
                <a:solidFill>
                  <a:srgbClr val="0000FF"/>
                </a:solidFill>
              </a:rPr>
              <a:t>1970] ECR 1125 </a:t>
            </a:r>
            <a:endParaRPr lang="en-US" sz="3000" dirty="0">
              <a:solidFill>
                <a:srgbClr val="0000FF"/>
              </a:solidFill>
            </a:endParaRPr>
          </a:p>
          <a:p>
            <a:r>
              <a:rPr lang="en-US" sz="3000" dirty="0" smtClean="0"/>
              <a:t>EU fundamental rights bind not only the EU but also Member States when they implement EU law or act within its scope: </a:t>
            </a:r>
            <a:r>
              <a:rPr lang="de-DE" sz="3000" dirty="0" smtClean="0"/>
              <a:t>5</a:t>
            </a:r>
            <a:r>
              <a:rPr lang="de-DE" sz="3000" dirty="0"/>
              <a:t>/88 </a:t>
            </a:r>
            <a:r>
              <a:rPr lang="de-DE" sz="3000" i="1" dirty="0" err="1">
                <a:solidFill>
                  <a:srgbClr val="0000FF"/>
                </a:solidFill>
              </a:rPr>
              <a:t>Wachauf</a:t>
            </a:r>
            <a:r>
              <a:rPr lang="de-DE" sz="3000" dirty="0">
                <a:solidFill>
                  <a:srgbClr val="0000FF"/>
                </a:solidFill>
              </a:rPr>
              <a:t> </a:t>
            </a:r>
            <a:r>
              <a:rPr lang="de-DE" sz="3000" dirty="0" smtClean="0">
                <a:solidFill>
                  <a:srgbClr val="0000FF"/>
                </a:solidFill>
              </a:rPr>
              <a:t>[</a:t>
            </a:r>
            <a:r>
              <a:rPr lang="de-DE" sz="3000" dirty="0">
                <a:solidFill>
                  <a:srgbClr val="0000FF"/>
                </a:solidFill>
              </a:rPr>
              <a:t>1989] ECR </a:t>
            </a:r>
            <a:r>
              <a:rPr lang="de-DE" sz="3000" dirty="0" smtClean="0">
                <a:solidFill>
                  <a:srgbClr val="0000FF"/>
                </a:solidFill>
              </a:rPr>
              <a:t>2609</a:t>
            </a:r>
            <a:r>
              <a:rPr lang="en-US" sz="3000" dirty="0" smtClean="0">
                <a:solidFill>
                  <a:srgbClr val="0000FF"/>
                </a:solidFill>
              </a:rPr>
              <a:t>; </a:t>
            </a:r>
            <a:r>
              <a:rPr lang="nl-BE" sz="3000" dirty="0" smtClean="0">
                <a:solidFill>
                  <a:srgbClr val="0000FF"/>
                </a:solidFill>
              </a:rPr>
              <a:t>C</a:t>
            </a:r>
            <a:r>
              <a:rPr lang="nl-BE" sz="3000" dirty="0">
                <a:solidFill>
                  <a:srgbClr val="0000FF"/>
                </a:solidFill>
              </a:rPr>
              <a:t>‑260/89 </a:t>
            </a:r>
            <a:r>
              <a:rPr lang="nl-BE" sz="3000" i="1" dirty="0">
                <a:solidFill>
                  <a:srgbClr val="0000FF"/>
                </a:solidFill>
              </a:rPr>
              <a:t>ERT</a:t>
            </a:r>
            <a:r>
              <a:rPr lang="nl-BE" sz="3000" dirty="0">
                <a:solidFill>
                  <a:srgbClr val="0000FF"/>
                </a:solidFill>
              </a:rPr>
              <a:t> [1991] ECR I-</a:t>
            </a:r>
            <a:r>
              <a:rPr lang="nl-BE" sz="3000" dirty="0" smtClean="0">
                <a:solidFill>
                  <a:srgbClr val="0000FF"/>
                </a:solidFill>
              </a:rPr>
              <a:t>2925</a:t>
            </a:r>
            <a:endParaRPr lang="en-US" sz="3000" dirty="0" smtClean="0">
              <a:effectLst/>
            </a:endParaRPr>
          </a:p>
          <a:p>
            <a:endParaRPr lang="en-GB" sz="3400" dirty="0" smtClean="0"/>
          </a:p>
          <a:p>
            <a:pPr marL="0" indent="0">
              <a:buNone/>
            </a:pPr>
            <a:endParaRPr lang="en-US" sz="3400" dirty="0"/>
          </a:p>
          <a:p>
            <a:endParaRPr lang="en-US" dirty="0"/>
          </a:p>
        </p:txBody>
      </p:sp>
    </p:spTree>
    <p:extLst>
      <p:ext uri="{BB962C8B-B14F-4D97-AF65-F5344CB8AC3E}">
        <p14:creationId xmlns:p14="http://schemas.microsoft.com/office/powerpoint/2010/main" val="1748461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61770"/>
            <a:ext cx="8229600" cy="5974144"/>
          </a:xfrm>
        </p:spPr>
        <p:txBody>
          <a:bodyPr>
            <a:noAutofit/>
          </a:bodyPr>
          <a:lstStyle/>
          <a:p>
            <a:r>
              <a:rPr lang="en-US" sz="3000" dirty="0" smtClean="0"/>
              <a:t>The ECJ is not bound to follow the case law of Strasbourg: C</a:t>
            </a:r>
            <a:r>
              <a:rPr lang="en-US" sz="3000" dirty="0"/>
              <a:t>‑601/15 </a:t>
            </a:r>
            <a:r>
              <a:rPr lang="en-US" sz="3000" i="1" dirty="0" smtClean="0">
                <a:solidFill>
                  <a:srgbClr val="0000FF"/>
                </a:solidFill>
              </a:rPr>
              <a:t>N</a:t>
            </a:r>
            <a:r>
              <a:rPr lang="en-US" sz="3000" dirty="0" smtClean="0"/>
              <a:t>, </a:t>
            </a:r>
            <a:r>
              <a:rPr lang="en-US" sz="3000" dirty="0" err="1" smtClean="0"/>
              <a:t>para</a:t>
            </a:r>
            <a:r>
              <a:rPr lang="en-US" sz="3000" dirty="0" smtClean="0"/>
              <a:t> 46.</a:t>
            </a:r>
          </a:p>
          <a:p>
            <a:r>
              <a:rPr lang="en-US" sz="3000" dirty="0"/>
              <a:t>A</a:t>
            </a:r>
            <a:r>
              <a:rPr lang="en-US" sz="3000" dirty="0" smtClean="0"/>
              <a:t>s </a:t>
            </a:r>
            <a:r>
              <a:rPr lang="en-US" sz="3000" dirty="0"/>
              <a:t>long as the EU has not acceded to the </a:t>
            </a:r>
            <a:r>
              <a:rPr lang="en-US" sz="3000" dirty="0" smtClean="0"/>
              <a:t>ECHR, </a:t>
            </a:r>
            <a:r>
              <a:rPr lang="en-US" sz="3000" dirty="0"/>
              <a:t>the latter is not formally incorporated into EU law and therefore the validity of an EU measure must be undertaken solely in the light of the fundamental rights guaranteed by the Charter. </a:t>
            </a:r>
            <a:endParaRPr lang="en-US" sz="3000" dirty="0" smtClean="0"/>
          </a:p>
          <a:p>
            <a:r>
              <a:rPr lang="en-US" sz="3000" dirty="0" smtClean="0"/>
              <a:t>The </a:t>
            </a:r>
            <a:r>
              <a:rPr lang="en-US" sz="3000" dirty="0"/>
              <a:t>ECJ essentially understands Article 52(3) as requiring it to have due regard to Strasbourg case law but not as being bound by the interpretation of the Convention provided by it. </a:t>
            </a:r>
          </a:p>
        </p:txBody>
      </p:sp>
    </p:spTree>
    <p:extLst>
      <p:ext uri="{BB962C8B-B14F-4D97-AF65-F5344CB8AC3E}">
        <p14:creationId xmlns:p14="http://schemas.microsoft.com/office/powerpoint/2010/main" val="4802915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dirty="0" smtClean="0">
                <a:solidFill>
                  <a:srgbClr val="000000"/>
                </a:solidFill>
              </a:rPr>
              <a:t>EU </a:t>
            </a:r>
            <a:r>
              <a:rPr lang="en-US" dirty="0">
                <a:solidFill>
                  <a:srgbClr val="000000"/>
                </a:solidFill>
              </a:rPr>
              <a:t>Accession to the ECHR</a:t>
            </a:r>
          </a:p>
          <a:p>
            <a:r>
              <a:rPr lang="en-US" i="1" dirty="0">
                <a:solidFill>
                  <a:srgbClr val="0000FF"/>
                </a:solidFill>
              </a:rPr>
              <a:t>Opinion 2/</a:t>
            </a:r>
            <a:r>
              <a:rPr lang="en-US" i="1" dirty="0" smtClean="0">
                <a:solidFill>
                  <a:srgbClr val="0000FF"/>
                </a:solidFill>
              </a:rPr>
              <a:t>13 </a:t>
            </a:r>
            <a:r>
              <a:rPr lang="en-US" dirty="0" smtClean="0"/>
              <a:t>and the autonomy of EU law</a:t>
            </a:r>
            <a:endParaRPr lang="en-GB" dirty="0" smtClean="0"/>
          </a:p>
          <a:p>
            <a:r>
              <a:rPr lang="en-GB" dirty="0" smtClean="0"/>
              <a:t>The </a:t>
            </a:r>
            <a:r>
              <a:rPr lang="en-GB" dirty="0" err="1" smtClean="0"/>
              <a:t>ECtHR</a:t>
            </a:r>
            <a:r>
              <a:rPr lang="en-GB" dirty="0" smtClean="0"/>
              <a:t> perspective:</a:t>
            </a:r>
          </a:p>
          <a:p>
            <a:r>
              <a:rPr lang="en-GB" i="1" dirty="0" smtClean="0">
                <a:solidFill>
                  <a:srgbClr val="0000FF"/>
                </a:solidFill>
              </a:rPr>
              <a:t>Matthews </a:t>
            </a:r>
            <a:r>
              <a:rPr lang="en-GB" i="1" dirty="0">
                <a:solidFill>
                  <a:srgbClr val="0000FF"/>
                </a:solidFill>
              </a:rPr>
              <a:t>v United Kingdom</a:t>
            </a:r>
            <a:r>
              <a:rPr lang="en-GB" dirty="0"/>
              <a:t>, ECHR, 18 February 1999</a:t>
            </a:r>
            <a:r>
              <a:rPr lang="en-US" dirty="0"/>
              <a:t> </a:t>
            </a:r>
          </a:p>
          <a:p>
            <a:r>
              <a:rPr lang="en-GB" i="1" dirty="0" err="1">
                <a:solidFill>
                  <a:srgbClr val="0000FF"/>
                </a:solidFill>
              </a:rPr>
              <a:t>Bosphorus</a:t>
            </a:r>
            <a:r>
              <a:rPr lang="en-GB" i="1" dirty="0">
                <a:solidFill>
                  <a:srgbClr val="0000FF"/>
                </a:solidFill>
              </a:rPr>
              <a:t> v Ireland</a:t>
            </a:r>
            <a:r>
              <a:rPr lang="en-GB" dirty="0"/>
              <a:t>, ECHR, 30 June 2005</a:t>
            </a:r>
            <a:r>
              <a:rPr lang="en-US" dirty="0"/>
              <a:t> </a:t>
            </a:r>
            <a:endParaRPr lang="en-US" dirty="0">
              <a:solidFill>
                <a:srgbClr val="FF0000"/>
              </a:solidFill>
            </a:endParaRPr>
          </a:p>
          <a:p>
            <a:pPr marL="0" indent="0">
              <a:buNone/>
            </a:pPr>
            <a:r>
              <a:rPr lang="en-US" dirty="0">
                <a:solidFill>
                  <a:srgbClr val="FF0000"/>
                </a:solidFill>
              </a:rPr>
              <a:t>	</a:t>
            </a:r>
            <a:endParaRPr lang="en-US" dirty="0"/>
          </a:p>
          <a:p>
            <a:endParaRPr lang="en-US" dirty="0"/>
          </a:p>
        </p:txBody>
      </p:sp>
    </p:spTree>
    <p:extLst>
      <p:ext uri="{BB962C8B-B14F-4D97-AF65-F5344CB8AC3E}">
        <p14:creationId xmlns:p14="http://schemas.microsoft.com/office/powerpoint/2010/main" val="6529542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2600"/>
            <a:ext cx="8229600" cy="5643563"/>
          </a:xfrm>
        </p:spPr>
        <p:txBody>
          <a:bodyPr>
            <a:normAutofit fontScale="92500" lnSpcReduction="10000"/>
          </a:bodyPr>
          <a:lstStyle/>
          <a:p>
            <a:pPr marL="0" indent="0" algn="ctr">
              <a:buNone/>
            </a:pPr>
            <a:r>
              <a:rPr lang="en-US" dirty="0" smtClean="0">
                <a:solidFill>
                  <a:srgbClr val="FF0000"/>
                </a:solidFill>
              </a:rPr>
              <a:t>Relationship with national constitutions</a:t>
            </a:r>
          </a:p>
          <a:p>
            <a:r>
              <a:rPr lang="en-US" dirty="0" smtClean="0"/>
              <a:t>The conciliation clause of Article 53 </a:t>
            </a:r>
          </a:p>
          <a:p>
            <a:r>
              <a:rPr lang="en-US" dirty="0" smtClean="0"/>
              <a:t>Nothing </a:t>
            </a:r>
            <a:r>
              <a:rPr lang="en-US" dirty="0"/>
              <a:t>in this Charter shall be interpreted as restricting or adversely affecting human rights </a:t>
            </a:r>
            <a:r>
              <a:rPr lang="en-US" dirty="0" smtClean="0"/>
              <a:t>and fundamental </a:t>
            </a:r>
            <a:r>
              <a:rPr lang="en-US" dirty="0"/>
              <a:t>freedoms as </a:t>
            </a:r>
            <a:r>
              <a:rPr lang="en-US" dirty="0" err="1"/>
              <a:t>recognised</a:t>
            </a:r>
            <a:r>
              <a:rPr lang="en-US" dirty="0"/>
              <a:t>, in their respective fields of application, by Union law </a:t>
            </a:r>
            <a:r>
              <a:rPr lang="en-US" dirty="0" smtClean="0"/>
              <a:t>and international </a:t>
            </a:r>
            <a:r>
              <a:rPr lang="en-US" dirty="0"/>
              <a:t>law and by international agreements to which the Union or all the Member States </a:t>
            </a:r>
            <a:r>
              <a:rPr lang="en-US" dirty="0" smtClean="0"/>
              <a:t>are party</a:t>
            </a:r>
            <a:r>
              <a:rPr lang="en-US" dirty="0"/>
              <a:t>, including the European Convention for the Protection of Human Rights and Fundamental Freedoms</a:t>
            </a:r>
            <a:r>
              <a:rPr lang="en-US" dirty="0" smtClean="0"/>
              <a:t>, and </a:t>
            </a:r>
            <a:r>
              <a:rPr lang="en-US" dirty="0"/>
              <a:t>by the Member States' constitutions.</a:t>
            </a:r>
          </a:p>
        </p:txBody>
      </p:sp>
    </p:spTree>
    <p:extLst>
      <p:ext uri="{BB962C8B-B14F-4D97-AF65-F5344CB8AC3E}">
        <p14:creationId xmlns:p14="http://schemas.microsoft.com/office/powerpoint/2010/main" val="24778160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36600"/>
            <a:ext cx="8229600" cy="5389563"/>
          </a:xfrm>
        </p:spPr>
        <p:txBody>
          <a:bodyPr>
            <a:normAutofit/>
          </a:bodyPr>
          <a:lstStyle/>
          <a:p>
            <a:r>
              <a:rPr lang="en-US" sz="3000" dirty="0"/>
              <a:t>Case C‑399/11</a:t>
            </a:r>
            <a:r>
              <a:rPr lang="en-US" sz="3000" b="1" dirty="0"/>
              <a:t> </a:t>
            </a:r>
            <a:r>
              <a:rPr lang="en-US" sz="3000" i="1" dirty="0" err="1">
                <a:solidFill>
                  <a:srgbClr val="0000FF"/>
                </a:solidFill>
              </a:rPr>
              <a:t>Melloni</a:t>
            </a:r>
            <a:r>
              <a:rPr lang="en-US" sz="3000" i="1" dirty="0">
                <a:solidFill>
                  <a:srgbClr val="0000FF"/>
                </a:solidFill>
              </a:rPr>
              <a:t> v </a:t>
            </a:r>
            <a:r>
              <a:rPr lang="en-US" sz="3000" i="1" dirty="0" err="1">
                <a:solidFill>
                  <a:srgbClr val="0000FF"/>
                </a:solidFill>
              </a:rPr>
              <a:t>Ministerio</a:t>
            </a:r>
            <a:r>
              <a:rPr lang="en-US" sz="3000" i="1" dirty="0">
                <a:solidFill>
                  <a:srgbClr val="0000FF"/>
                </a:solidFill>
              </a:rPr>
              <a:t> Fiscal</a:t>
            </a:r>
            <a:r>
              <a:rPr lang="en-US" sz="3000" dirty="0"/>
              <a:t>, </a:t>
            </a:r>
            <a:endParaRPr lang="en-US" sz="3000" dirty="0" smtClean="0"/>
          </a:p>
          <a:p>
            <a:r>
              <a:rPr lang="en-US" sz="3000" dirty="0" smtClean="0"/>
              <a:t>Joined </a:t>
            </a:r>
            <a:r>
              <a:rPr lang="en-US" sz="3000" dirty="0"/>
              <a:t>Cases C-411/10 and C-493/10 </a:t>
            </a:r>
            <a:r>
              <a:rPr lang="en-US" sz="3000" i="1" dirty="0">
                <a:solidFill>
                  <a:srgbClr val="0000FF"/>
                </a:solidFill>
              </a:rPr>
              <a:t>N.S. v </a:t>
            </a:r>
            <a:r>
              <a:rPr lang="en-US" sz="3000" i="1" dirty="0" smtClean="0">
                <a:solidFill>
                  <a:srgbClr val="0000FF"/>
                </a:solidFill>
              </a:rPr>
              <a:t>Secretary </a:t>
            </a:r>
            <a:r>
              <a:rPr lang="en-US" sz="3000" i="1" dirty="0">
                <a:solidFill>
                  <a:srgbClr val="0000FF"/>
                </a:solidFill>
              </a:rPr>
              <a:t>of State for the Home Department</a:t>
            </a:r>
            <a:r>
              <a:rPr lang="en-US" sz="3000" dirty="0"/>
              <a:t>, </a:t>
            </a:r>
            <a:r>
              <a:rPr lang="en-US" sz="3000" dirty="0" err="1" smtClean="0"/>
              <a:t>Cf</a:t>
            </a:r>
            <a:r>
              <a:rPr lang="en-US" sz="3000" dirty="0" smtClean="0"/>
              <a:t> </a:t>
            </a:r>
            <a:r>
              <a:rPr lang="en-US" sz="3000" i="1" dirty="0" smtClean="0">
                <a:solidFill>
                  <a:srgbClr val="008000"/>
                </a:solidFill>
              </a:rPr>
              <a:t>R </a:t>
            </a:r>
            <a:r>
              <a:rPr lang="en-US" sz="3000" i="1" dirty="0">
                <a:solidFill>
                  <a:srgbClr val="008000"/>
                </a:solidFill>
              </a:rPr>
              <a:t>(on the application of EM (Eritrea)</a:t>
            </a:r>
            <a:r>
              <a:rPr lang="en-US" sz="3000" i="1" dirty="0" smtClean="0">
                <a:solidFill>
                  <a:srgbClr val="008000"/>
                </a:solidFill>
              </a:rPr>
              <a:t>) </a:t>
            </a:r>
            <a:r>
              <a:rPr lang="en-US" sz="3000" i="1" dirty="0">
                <a:solidFill>
                  <a:srgbClr val="008000"/>
                </a:solidFill>
              </a:rPr>
              <a:t>v Secretary of State for the Home </a:t>
            </a:r>
            <a:r>
              <a:rPr lang="en-US" sz="3000" i="1" dirty="0" smtClean="0">
                <a:solidFill>
                  <a:srgbClr val="008000"/>
                </a:solidFill>
              </a:rPr>
              <a:t>Department </a:t>
            </a:r>
            <a:r>
              <a:rPr lang="en-US" sz="3000" dirty="0"/>
              <a:t>[2014] UKSC 12 </a:t>
            </a:r>
            <a:endParaRPr lang="en-US" sz="3000" dirty="0" smtClean="0"/>
          </a:p>
          <a:p>
            <a:pPr marL="0" indent="0">
              <a:buNone/>
            </a:pPr>
            <a:endParaRPr lang="en-US" sz="3000" dirty="0"/>
          </a:p>
        </p:txBody>
      </p:sp>
    </p:spTree>
    <p:extLst>
      <p:ext uri="{BB962C8B-B14F-4D97-AF65-F5344CB8AC3E}">
        <p14:creationId xmlns:p14="http://schemas.microsoft.com/office/powerpoint/2010/main" val="21233406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7340"/>
            <a:ext cx="8229600" cy="5678824"/>
          </a:xfrm>
        </p:spPr>
        <p:txBody>
          <a:bodyPr>
            <a:normAutofit/>
          </a:bodyPr>
          <a:lstStyle/>
          <a:p>
            <a:r>
              <a:rPr lang="en-US" sz="3000" dirty="0"/>
              <a:t>The counter limits doctrine:</a:t>
            </a:r>
          </a:p>
          <a:p>
            <a:r>
              <a:rPr lang="en-GB" sz="3000" i="1" dirty="0" err="1"/>
              <a:t>sentenza</a:t>
            </a:r>
            <a:r>
              <a:rPr lang="en-GB" sz="3000" dirty="0"/>
              <a:t> n. 1146/1988 the Italian </a:t>
            </a:r>
            <a:r>
              <a:rPr lang="en-GB" sz="3000" i="1" dirty="0"/>
              <a:t>Corte </a:t>
            </a:r>
            <a:r>
              <a:rPr lang="en-GB" sz="3000" i="1" dirty="0" err="1"/>
              <a:t>Costituzionale</a:t>
            </a:r>
            <a:r>
              <a:rPr lang="en-GB" sz="3000" dirty="0"/>
              <a:t> held that the Constitution includes supreme values which cannot be repealed or modified in their </a:t>
            </a:r>
            <a:r>
              <a:rPr lang="en-GB" sz="3000" i="1" dirty="0"/>
              <a:t>essential content</a:t>
            </a:r>
            <a:r>
              <a:rPr lang="en-GB" sz="3000" dirty="0"/>
              <a:t>, not even through constitutional revisions, since they represent the very foundation of the Italian legal order</a:t>
            </a:r>
            <a:r>
              <a:rPr lang="en-US" sz="3000" dirty="0"/>
              <a:t>  </a:t>
            </a:r>
            <a:endParaRPr lang="en-US" sz="3000" dirty="0" smtClean="0"/>
          </a:p>
          <a:p>
            <a:r>
              <a:rPr lang="en-US" sz="3000" i="1" dirty="0" err="1" smtClean="0">
                <a:solidFill>
                  <a:srgbClr val="0000FF"/>
                </a:solidFill>
              </a:rPr>
              <a:t>Taricco</a:t>
            </a:r>
            <a:r>
              <a:rPr lang="en-US" sz="3000" dirty="0"/>
              <a:t>, Case C‑105/14,</a:t>
            </a:r>
            <a:r>
              <a:rPr lang="en-US" sz="3000" b="1" dirty="0"/>
              <a:t> </a:t>
            </a:r>
            <a:r>
              <a:rPr lang="en-US" sz="3000" dirty="0"/>
              <a:t>EU:C:2015:555 ; </a:t>
            </a:r>
            <a:endParaRPr lang="en-US" sz="3000" dirty="0" smtClean="0"/>
          </a:p>
          <a:p>
            <a:r>
              <a:rPr lang="en-US" sz="3000" i="1" dirty="0" smtClean="0">
                <a:solidFill>
                  <a:srgbClr val="0000FF"/>
                </a:solidFill>
              </a:rPr>
              <a:t>M.A.S</a:t>
            </a:r>
            <a:r>
              <a:rPr lang="en-US" sz="3000" i="1" dirty="0"/>
              <a:t>.,</a:t>
            </a:r>
            <a:r>
              <a:rPr lang="en-US" sz="3000" dirty="0"/>
              <a:t> Case C‑42/17, EU:C:2017:936</a:t>
            </a:r>
          </a:p>
          <a:p>
            <a:endParaRPr lang="en-US" dirty="0"/>
          </a:p>
        </p:txBody>
      </p:sp>
    </p:spTree>
    <p:extLst>
      <p:ext uri="{BB962C8B-B14F-4D97-AF65-F5344CB8AC3E}">
        <p14:creationId xmlns:p14="http://schemas.microsoft.com/office/powerpoint/2010/main" val="14448617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7340"/>
            <a:ext cx="8229600" cy="5678824"/>
          </a:xfrm>
        </p:spPr>
        <p:txBody>
          <a:bodyPr>
            <a:normAutofit/>
          </a:bodyPr>
          <a:lstStyle/>
          <a:p>
            <a:r>
              <a:rPr lang="en-US" sz="3000" dirty="0"/>
              <a:t>Constitutional Court of Latvia:</a:t>
            </a:r>
          </a:p>
          <a:p>
            <a:r>
              <a:rPr lang="en-GB" sz="3000" dirty="0" smtClean="0"/>
              <a:t>the </a:t>
            </a:r>
            <a:r>
              <a:rPr lang="en-US" sz="3000" dirty="0"/>
              <a:t>“delegation of competencies cannot exceed the rule of law and the basis of an independent, sovereign and democratic republic based on the basic rights. Likewise, it cannot influence the right of citizens to decide upon the issues that are substantial for a democratic state.</a:t>
            </a:r>
            <a:r>
              <a:rPr lang="en-GB" sz="3000" dirty="0"/>
              <a:t>”</a:t>
            </a:r>
            <a:r>
              <a:rPr lang="en-US" sz="3000" dirty="0"/>
              <a:t> </a:t>
            </a:r>
            <a:r>
              <a:rPr lang="en-US" sz="3000" dirty="0" smtClean="0">
                <a:solidFill>
                  <a:srgbClr val="008000"/>
                </a:solidFill>
              </a:rPr>
              <a:t>Judgment </a:t>
            </a:r>
            <a:r>
              <a:rPr lang="en-US" sz="3000" dirty="0">
                <a:solidFill>
                  <a:srgbClr val="008000"/>
                </a:solidFill>
              </a:rPr>
              <a:t>of 7 April 2009 in Case No 2008-35-01</a:t>
            </a:r>
            <a:r>
              <a:rPr lang="en-US" sz="3000" dirty="0"/>
              <a:t>, </a:t>
            </a:r>
            <a:r>
              <a:rPr lang="en-US" sz="3000" dirty="0" err="1"/>
              <a:t>para</a:t>
            </a:r>
            <a:r>
              <a:rPr lang="en-US" sz="3000" dirty="0"/>
              <a:t> 17.</a:t>
            </a:r>
          </a:p>
          <a:p>
            <a:endParaRPr lang="en-US" sz="3000" dirty="0"/>
          </a:p>
          <a:p>
            <a:r>
              <a:rPr lang="en-US" sz="3000" dirty="0" err="1"/>
              <a:t>Cf</a:t>
            </a:r>
            <a:r>
              <a:rPr lang="en-US" sz="3000" dirty="0"/>
              <a:t> US </a:t>
            </a:r>
            <a:r>
              <a:rPr lang="en-US" sz="3000" i="1" dirty="0">
                <a:solidFill>
                  <a:srgbClr val="FF0000"/>
                </a:solidFill>
              </a:rPr>
              <a:t>Knapp – </a:t>
            </a:r>
            <a:r>
              <a:rPr lang="en-US" sz="3000" i="1" dirty="0" err="1">
                <a:solidFill>
                  <a:srgbClr val="FF0000"/>
                </a:solidFill>
              </a:rPr>
              <a:t>Patane</a:t>
            </a:r>
            <a:r>
              <a:rPr lang="en-US" sz="3000" i="1" dirty="0">
                <a:solidFill>
                  <a:srgbClr val="FF0000"/>
                </a:solidFill>
              </a:rPr>
              <a:t> </a:t>
            </a:r>
            <a:r>
              <a:rPr lang="en-US" sz="3000" dirty="0"/>
              <a:t>litigation </a:t>
            </a:r>
          </a:p>
          <a:p>
            <a:endParaRPr lang="en-US" dirty="0"/>
          </a:p>
        </p:txBody>
      </p:sp>
    </p:spTree>
    <p:extLst>
      <p:ext uri="{BB962C8B-B14F-4D97-AF65-F5344CB8AC3E}">
        <p14:creationId xmlns:p14="http://schemas.microsoft.com/office/powerpoint/2010/main" val="3287339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58800"/>
            <a:ext cx="8229600" cy="5567363"/>
          </a:xfrm>
        </p:spPr>
        <p:txBody>
          <a:bodyPr>
            <a:normAutofit/>
          </a:bodyPr>
          <a:lstStyle/>
          <a:p>
            <a:pPr marL="0" indent="0" algn="ctr">
              <a:buNone/>
            </a:pPr>
            <a:r>
              <a:rPr lang="en-GB" sz="3000" dirty="0" smtClean="0">
                <a:solidFill>
                  <a:srgbClr val="FF0000"/>
                </a:solidFill>
              </a:rPr>
              <a:t>Impact of Charter</a:t>
            </a:r>
          </a:p>
          <a:p>
            <a:r>
              <a:rPr lang="en-GB" sz="3000" dirty="0" smtClean="0"/>
              <a:t>How can we determine the impact of the Charter in the first ten years of its application as a binding instrument?</a:t>
            </a:r>
          </a:p>
          <a:p>
            <a:r>
              <a:rPr lang="en-GB" sz="3000" dirty="0" smtClean="0"/>
              <a:t>Normative – methodological – outcome based criteria</a:t>
            </a:r>
          </a:p>
          <a:p>
            <a:r>
              <a:rPr lang="en-GB" sz="3000" dirty="0" smtClean="0"/>
              <a:t>It is </a:t>
            </a:r>
            <a:r>
              <a:rPr lang="en-GB" sz="3000" dirty="0"/>
              <a:t>o</a:t>
            </a:r>
            <a:r>
              <a:rPr lang="en-GB" sz="3000" dirty="0" smtClean="0"/>
              <a:t>ften said that the influence of the Charter on national legal systems has been underwhelming’ but impact of Charter has to be seen in the light of its objectives</a:t>
            </a:r>
          </a:p>
          <a:p>
            <a:endParaRPr lang="en-US" dirty="0"/>
          </a:p>
          <a:p>
            <a:endParaRPr lang="en-US" dirty="0"/>
          </a:p>
        </p:txBody>
      </p:sp>
    </p:spTree>
    <p:extLst>
      <p:ext uri="{BB962C8B-B14F-4D97-AF65-F5344CB8AC3E}">
        <p14:creationId xmlns:p14="http://schemas.microsoft.com/office/powerpoint/2010/main" val="3075429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9492"/>
            <a:ext cx="8229600" cy="5606672"/>
          </a:xfrm>
        </p:spPr>
        <p:txBody>
          <a:bodyPr>
            <a:normAutofit fontScale="92500" lnSpcReduction="10000"/>
          </a:bodyPr>
          <a:lstStyle/>
          <a:p>
            <a:r>
              <a:rPr lang="en-US" dirty="0" smtClean="0"/>
              <a:t>Methodological influence</a:t>
            </a:r>
          </a:p>
          <a:p>
            <a:r>
              <a:rPr lang="en-US" dirty="0" smtClean="0"/>
              <a:t>Litigants structure arguments on the basis of Charter rights</a:t>
            </a:r>
          </a:p>
          <a:p>
            <a:r>
              <a:rPr lang="en-US" dirty="0" smtClean="0"/>
              <a:t>Charter influence on judicial methodology has been benign: judgment is more structured but proportionality test no different</a:t>
            </a:r>
          </a:p>
          <a:p>
            <a:r>
              <a:rPr lang="en-US" dirty="0" smtClean="0"/>
              <a:t>ECJ more willing to address the level of scrutiny (</a:t>
            </a:r>
            <a:r>
              <a:rPr lang="en-US" i="1" dirty="0" smtClean="0">
                <a:solidFill>
                  <a:srgbClr val="0000FF"/>
                </a:solidFill>
              </a:rPr>
              <a:t>Digital Rights Ireland</a:t>
            </a:r>
            <a:r>
              <a:rPr lang="en-US" dirty="0" smtClean="0"/>
              <a:t>) </a:t>
            </a:r>
          </a:p>
          <a:p>
            <a:r>
              <a:rPr lang="en-US" dirty="0" smtClean="0"/>
              <a:t>Messaging function: the Charter shapes the discourse </a:t>
            </a:r>
          </a:p>
          <a:p>
            <a:r>
              <a:rPr lang="en-US" dirty="0" smtClean="0"/>
              <a:t>Corrective readjustments of the case law (see e.g. </a:t>
            </a:r>
            <a:r>
              <a:rPr lang="en-US" i="1" dirty="0" err="1" smtClean="0">
                <a:solidFill>
                  <a:srgbClr val="0000FF"/>
                </a:solidFill>
              </a:rPr>
              <a:t>Zambrano</a:t>
            </a:r>
            <a:r>
              <a:rPr lang="en-US" dirty="0" smtClean="0"/>
              <a:t> and its aftermath)</a:t>
            </a:r>
            <a:endParaRPr lang="en-US" dirty="0"/>
          </a:p>
        </p:txBody>
      </p:sp>
    </p:spTree>
    <p:extLst>
      <p:ext uri="{BB962C8B-B14F-4D97-AF65-F5344CB8AC3E}">
        <p14:creationId xmlns:p14="http://schemas.microsoft.com/office/powerpoint/2010/main" val="41948747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7844"/>
            <a:ext cx="8229600" cy="5648319"/>
          </a:xfrm>
        </p:spPr>
        <p:txBody>
          <a:bodyPr>
            <a:normAutofit fontScale="85000" lnSpcReduction="10000"/>
          </a:bodyPr>
          <a:lstStyle/>
          <a:p>
            <a:pPr marL="0" indent="0" algn="ctr">
              <a:buNone/>
            </a:pPr>
            <a:r>
              <a:rPr lang="en-US" dirty="0" smtClean="0">
                <a:solidFill>
                  <a:srgbClr val="FF0000"/>
                </a:solidFill>
              </a:rPr>
              <a:t>Mutual recognition versus protection of fundamental rights</a:t>
            </a:r>
          </a:p>
          <a:p>
            <a:r>
              <a:rPr lang="en-US" dirty="0"/>
              <a:t>Joined Cases C-411/10 and C-493/10 </a:t>
            </a:r>
            <a:r>
              <a:rPr lang="en-US" i="1" dirty="0">
                <a:solidFill>
                  <a:srgbClr val="0000FF"/>
                </a:solidFill>
              </a:rPr>
              <a:t>N.S. v Secretary of State for the Home Department</a:t>
            </a:r>
            <a:r>
              <a:rPr lang="en-US" dirty="0">
                <a:solidFill>
                  <a:srgbClr val="0000FF"/>
                </a:solidFill>
              </a:rPr>
              <a:t>,</a:t>
            </a:r>
            <a:r>
              <a:rPr lang="en-US" dirty="0"/>
              <a:t> EU:C:2011:</a:t>
            </a:r>
            <a:r>
              <a:rPr lang="en-US" dirty="0" smtClean="0"/>
              <a:t>865:</a:t>
            </a:r>
          </a:p>
          <a:p>
            <a:r>
              <a:rPr lang="en-US" dirty="0" smtClean="0"/>
              <a:t>Under Dublin II, A Member State examining an asylum application may refuse to return an asylum seeker to the Member State responsible for examining his application only </a:t>
            </a:r>
            <a:r>
              <a:rPr lang="en-US" dirty="0"/>
              <a:t>where there are substantial grounds for believing that there are ‘systemic flaws’ in the asylum procedure and reception conditions for asylum applicants in the Member State responsible, resulting in inhuman or degrading treatment within the meaning of Article 4 of the Charter </a:t>
            </a:r>
            <a:r>
              <a:rPr lang="en-US" dirty="0" smtClean="0"/>
              <a:t> </a:t>
            </a:r>
          </a:p>
          <a:p>
            <a:endParaRPr lang="en-US" dirty="0" smtClean="0"/>
          </a:p>
          <a:p>
            <a:endParaRPr lang="en-US" dirty="0"/>
          </a:p>
        </p:txBody>
      </p:sp>
    </p:spTree>
    <p:extLst>
      <p:ext uri="{BB962C8B-B14F-4D97-AF65-F5344CB8AC3E}">
        <p14:creationId xmlns:p14="http://schemas.microsoft.com/office/powerpoint/2010/main" val="33391803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2694"/>
            <a:ext cx="8229600" cy="5673469"/>
          </a:xfrm>
        </p:spPr>
        <p:txBody>
          <a:bodyPr>
            <a:normAutofit fontScale="77500" lnSpcReduction="20000"/>
          </a:bodyPr>
          <a:lstStyle/>
          <a:p>
            <a:r>
              <a:rPr lang="en-US" dirty="0" err="1" smtClean="0"/>
              <a:t>Cf</a:t>
            </a:r>
            <a:r>
              <a:rPr lang="en-US" dirty="0" smtClean="0"/>
              <a:t> </a:t>
            </a:r>
            <a:r>
              <a:rPr lang="en-US" i="1" dirty="0">
                <a:solidFill>
                  <a:srgbClr val="008000"/>
                </a:solidFill>
              </a:rPr>
              <a:t>MSS v Belgium and Greece </a:t>
            </a:r>
            <a:r>
              <a:rPr lang="en-US" dirty="0"/>
              <a:t>(2011) 53 EHRR </a:t>
            </a:r>
            <a:r>
              <a:rPr lang="en-US" dirty="0" smtClean="0"/>
              <a:t>28</a:t>
            </a:r>
          </a:p>
          <a:p>
            <a:r>
              <a:rPr lang="en-US" dirty="0" smtClean="0"/>
              <a:t>But see now </a:t>
            </a:r>
            <a:r>
              <a:rPr lang="en-US" i="1" dirty="0">
                <a:solidFill>
                  <a:srgbClr val="0000FF"/>
                </a:solidFill>
              </a:rPr>
              <a:t>C.K., H.F., A.S. v </a:t>
            </a:r>
            <a:r>
              <a:rPr lang="en-US" i="1" dirty="0" err="1">
                <a:solidFill>
                  <a:srgbClr val="0000FF"/>
                </a:solidFill>
              </a:rPr>
              <a:t>Republica</a:t>
            </a:r>
            <a:r>
              <a:rPr lang="en-US" i="1" dirty="0">
                <a:solidFill>
                  <a:srgbClr val="0000FF"/>
                </a:solidFill>
              </a:rPr>
              <a:t> </a:t>
            </a:r>
            <a:r>
              <a:rPr lang="en-US" i="1" dirty="0" err="1">
                <a:solidFill>
                  <a:srgbClr val="0000FF"/>
                </a:solidFill>
              </a:rPr>
              <a:t>Slovenija</a:t>
            </a:r>
            <a:r>
              <a:rPr lang="en-US" dirty="0"/>
              <a:t>, Case C-578/16 PPU, EU:C:2017:</a:t>
            </a:r>
            <a:r>
              <a:rPr lang="en-US" dirty="0" smtClean="0"/>
              <a:t>127: </a:t>
            </a:r>
          </a:p>
          <a:p>
            <a:r>
              <a:rPr lang="en-US" dirty="0"/>
              <a:t>U</a:t>
            </a:r>
            <a:r>
              <a:rPr lang="en-US" dirty="0" smtClean="0"/>
              <a:t>nder </a:t>
            </a:r>
            <a:r>
              <a:rPr lang="en-US" dirty="0"/>
              <a:t>Dublin III, the transfer of an asylum seeker to the Member State responsible for examining her application cannot take place where there is a real risk of her suffering inhuman or degrading treatment. The Court departed from the systemic flaws requirement. It held that, where the transfer of an asylum seeker with a particularly serious mental or physical illness would result in a real and proven risk of a significant and permanent deterioration in her state of health, that transfer would constitute inhuman and degrading treatment. The authorities of the Member State were therefore under an obligation to examine the medical evidence and refuse the transfer if it would lead to a violation of Article 4 of the Charter </a:t>
            </a:r>
            <a:endParaRPr lang="en-US" dirty="0" smtClean="0"/>
          </a:p>
          <a:p>
            <a:endParaRPr lang="en-US" dirty="0"/>
          </a:p>
        </p:txBody>
      </p:sp>
    </p:spTree>
    <p:extLst>
      <p:ext uri="{BB962C8B-B14F-4D97-AF65-F5344CB8AC3E}">
        <p14:creationId xmlns:p14="http://schemas.microsoft.com/office/powerpoint/2010/main" val="1370252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79236"/>
            <a:ext cx="8229600" cy="5346927"/>
          </a:xfrm>
        </p:spPr>
        <p:txBody>
          <a:bodyPr>
            <a:normAutofit/>
          </a:bodyPr>
          <a:lstStyle/>
          <a:p>
            <a:r>
              <a:rPr lang="en-US" sz="3000" dirty="0" smtClean="0">
                <a:solidFill>
                  <a:srgbClr val="FF0000"/>
                </a:solidFill>
              </a:rPr>
              <a:t>Fundamental </a:t>
            </a:r>
            <a:r>
              <a:rPr lang="en-US" sz="3000" dirty="0">
                <a:solidFill>
                  <a:srgbClr val="FF0000"/>
                </a:solidFill>
              </a:rPr>
              <a:t>rights and EU freedoms as converging </a:t>
            </a:r>
            <a:r>
              <a:rPr lang="en-US" sz="3000" dirty="0" smtClean="0">
                <a:solidFill>
                  <a:srgbClr val="FF0000"/>
                </a:solidFill>
              </a:rPr>
              <a:t>forces:</a:t>
            </a:r>
            <a:endParaRPr lang="nl-BE" sz="3000" dirty="0" smtClean="0"/>
          </a:p>
          <a:p>
            <a:r>
              <a:rPr lang="nl-BE" sz="3000" dirty="0" smtClean="0"/>
              <a:t>A restriction on a fundamental freedom (e.g. Free movement of goods or persons) cannot be justified unless it complies with EU fundamental rights C‑260/89 </a:t>
            </a:r>
            <a:r>
              <a:rPr lang="nl-BE" sz="3000" i="1" dirty="0" smtClean="0">
                <a:solidFill>
                  <a:srgbClr val="0000FF"/>
                </a:solidFill>
              </a:rPr>
              <a:t>ERT</a:t>
            </a:r>
            <a:r>
              <a:rPr lang="nl-BE" sz="3000" dirty="0" smtClean="0"/>
              <a:t> [1991] ECR I-2925</a:t>
            </a:r>
            <a:r>
              <a:rPr lang="en-US" sz="3000" dirty="0" smtClean="0"/>
              <a:t>; </a:t>
            </a:r>
            <a:r>
              <a:rPr lang="en-GB" sz="3000" dirty="0" smtClean="0"/>
              <a:t>C</a:t>
            </a:r>
            <a:r>
              <a:rPr lang="en-GB" sz="3000" dirty="0"/>
              <a:t>-60/00 </a:t>
            </a:r>
            <a:r>
              <a:rPr lang="en-GB" sz="3000" i="1" dirty="0">
                <a:solidFill>
                  <a:srgbClr val="0000FF"/>
                </a:solidFill>
              </a:rPr>
              <a:t>Carpenter v Secretary of State for the Home Department</a:t>
            </a:r>
            <a:r>
              <a:rPr lang="en-GB" sz="3000" dirty="0"/>
              <a:t> [2002] ECR I-6279 </a:t>
            </a:r>
            <a:endParaRPr lang="en-US" sz="3000" dirty="0"/>
          </a:p>
          <a:p>
            <a:endParaRPr lang="en-US" dirty="0"/>
          </a:p>
        </p:txBody>
      </p:sp>
    </p:spTree>
    <p:extLst>
      <p:ext uri="{BB962C8B-B14F-4D97-AF65-F5344CB8AC3E}">
        <p14:creationId xmlns:p14="http://schemas.microsoft.com/office/powerpoint/2010/main" val="21108010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3592"/>
            <a:ext cx="8229600" cy="5522571"/>
          </a:xfrm>
        </p:spPr>
        <p:txBody>
          <a:bodyPr/>
          <a:lstStyle/>
          <a:p>
            <a:r>
              <a:rPr lang="en-US" dirty="0"/>
              <a:t>Joined Cases C‑404/15 and C‑659/15 PPU </a:t>
            </a:r>
            <a:r>
              <a:rPr lang="en-US" i="1" dirty="0" err="1">
                <a:solidFill>
                  <a:srgbClr val="0000FF"/>
                </a:solidFill>
              </a:rPr>
              <a:t>Aranyosi</a:t>
            </a:r>
            <a:r>
              <a:rPr lang="en-US" dirty="0">
                <a:solidFill>
                  <a:srgbClr val="0000FF"/>
                </a:solidFill>
              </a:rPr>
              <a:t> </a:t>
            </a:r>
            <a:r>
              <a:rPr lang="en-US" dirty="0"/>
              <a:t>EU:C:2016:</a:t>
            </a:r>
            <a:r>
              <a:rPr lang="en-US" dirty="0" smtClean="0"/>
              <a:t>198</a:t>
            </a:r>
          </a:p>
          <a:p>
            <a:r>
              <a:rPr lang="en-US" i="1" dirty="0" smtClean="0">
                <a:solidFill>
                  <a:srgbClr val="0000FF"/>
                </a:solidFill>
              </a:rPr>
              <a:t>LM</a:t>
            </a:r>
            <a:r>
              <a:rPr lang="en-US" dirty="0" smtClean="0"/>
              <a:t> </a:t>
            </a:r>
            <a:endParaRPr lang="en-US" dirty="0"/>
          </a:p>
        </p:txBody>
      </p:sp>
    </p:spTree>
    <p:extLst>
      <p:ext uri="{BB962C8B-B14F-4D97-AF65-F5344CB8AC3E}">
        <p14:creationId xmlns:p14="http://schemas.microsoft.com/office/powerpoint/2010/main" val="28439457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504"/>
            <a:ext cx="8229600" cy="5505660"/>
          </a:xfrm>
        </p:spPr>
        <p:txBody>
          <a:bodyPr>
            <a:normAutofit/>
          </a:bodyPr>
          <a:lstStyle/>
          <a:p>
            <a:pPr marL="0" indent="0" algn="ctr">
              <a:buNone/>
            </a:pPr>
            <a:r>
              <a:rPr lang="en-US" sz="3000" dirty="0" smtClean="0">
                <a:solidFill>
                  <a:srgbClr val="FF0000"/>
                </a:solidFill>
              </a:rPr>
              <a:t>Fundamental rights critique</a:t>
            </a:r>
          </a:p>
          <a:p>
            <a:r>
              <a:rPr lang="en-US" sz="3000" dirty="0" smtClean="0"/>
              <a:t>Critique against supra-national courts, especially </a:t>
            </a:r>
            <a:r>
              <a:rPr lang="en-US" sz="3000" dirty="0" err="1" smtClean="0"/>
              <a:t>ECtHR</a:t>
            </a:r>
            <a:r>
              <a:rPr lang="en-US" sz="3000" dirty="0" smtClean="0"/>
              <a:t> and ECJ</a:t>
            </a:r>
          </a:p>
          <a:p>
            <a:r>
              <a:rPr lang="en-US" sz="3000" dirty="0" smtClean="0"/>
              <a:t>Too many rights?</a:t>
            </a:r>
          </a:p>
          <a:p>
            <a:r>
              <a:rPr lang="en-US" sz="3000" dirty="0"/>
              <a:t>Proliferation of rights may lead to them being devalued; imposes a challenge for national courts; constraints government discretion too </a:t>
            </a:r>
            <a:r>
              <a:rPr lang="en-US" sz="3000" dirty="0" smtClean="0"/>
              <a:t>much</a:t>
            </a:r>
          </a:p>
          <a:p>
            <a:r>
              <a:rPr lang="en-US" sz="3000" dirty="0" smtClean="0"/>
              <a:t>Applied too extensively? </a:t>
            </a:r>
            <a:r>
              <a:rPr lang="en-US" sz="3000" dirty="0"/>
              <a:t>S</a:t>
            </a:r>
            <a:r>
              <a:rPr lang="en-US" sz="3000" dirty="0" smtClean="0"/>
              <a:t>upra-national courts constrain sovereignty and national traditions too much?</a:t>
            </a:r>
          </a:p>
          <a:p>
            <a:endParaRPr lang="en-US" dirty="0"/>
          </a:p>
        </p:txBody>
      </p:sp>
    </p:spTree>
    <p:extLst>
      <p:ext uri="{BB962C8B-B14F-4D97-AF65-F5344CB8AC3E}">
        <p14:creationId xmlns:p14="http://schemas.microsoft.com/office/powerpoint/2010/main" val="23519140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7340"/>
            <a:ext cx="8229600" cy="5916422"/>
          </a:xfrm>
        </p:spPr>
        <p:txBody>
          <a:bodyPr>
            <a:normAutofit/>
          </a:bodyPr>
          <a:lstStyle/>
          <a:p>
            <a:r>
              <a:rPr lang="en-US" sz="3000" dirty="0" smtClean="0"/>
              <a:t>Supranational </a:t>
            </a:r>
            <a:r>
              <a:rPr lang="en-US" sz="3000" dirty="0"/>
              <a:t>courts erode national </a:t>
            </a:r>
            <a:r>
              <a:rPr lang="en-US" sz="3000" dirty="0" smtClean="0"/>
              <a:t>sovereignty?</a:t>
            </a:r>
          </a:p>
          <a:p>
            <a:r>
              <a:rPr lang="en-US" sz="3000" dirty="0" smtClean="0"/>
              <a:t>The critique is unpersuasive</a:t>
            </a:r>
          </a:p>
          <a:p>
            <a:r>
              <a:rPr lang="en-US" sz="3000" dirty="0" smtClean="0"/>
              <a:t>Democracy </a:t>
            </a:r>
            <a:r>
              <a:rPr lang="en-US" sz="3000" dirty="0"/>
              <a:t>is not exhausted in </a:t>
            </a:r>
            <a:r>
              <a:rPr lang="en-US" sz="3000" dirty="0" err="1"/>
              <a:t>majoritarianism</a:t>
            </a:r>
            <a:endParaRPr lang="en-US" sz="3000" dirty="0"/>
          </a:p>
          <a:p>
            <a:r>
              <a:rPr lang="en-US" sz="3000" dirty="0"/>
              <a:t>The critique tends to be based on highly selective reading of the case </a:t>
            </a:r>
            <a:r>
              <a:rPr lang="en-US" sz="3000" dirty="0" smtClean="0"/>
              <a:t>law</a:t>
            </a:r>
          </a:p>
          <a:p>
            <a:r>
              <a:rPr lang="en-US" sz="3000" dirty="0" smtClean="0"/>
              <a:t>It elevates disagreement with outcomes to questioning the legitimacy of the judiciary</a:t>
            </a:r>
          </a:p>
          <a:p>
            <a:r>
              <a:rPr lang="en-US" sz="3000" dirty="0" smtClean="0"/>
              <a:t>Easy to make the transition from questioning the authority of supra-national courts to questioning the authority of national courts </a:t>
            </a:r>
          </a:p>
          <a:p>
            <a:r>
              <a:rPr lang="en-US" sz="3000" dirty="0" smtClean="0"/>
              <a:t>Promotes causes that erode democracy </a:t>
            </a:r>
          </a:p>
          <a:p>
            <a:endParaRPr lang="en-US" dirty="0"/>
          </a:p>
          <a:p>
            <a:endParaRPr lang="en-US" dirty="0"/>
          </a:p>
        </p:txBody>
      </p:sp>
    </p:spTree>
    <p:extLst>
      <p:ext uri="{BB962C8B-B14F-4D97-AF65-F5344CB8AC3E}">
        <p14:creationId xmlns:p14="http://schemas.microsoft.com/office/powerpoint/2010/main" val="4438541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62782"/>
            <a:ext cx="8229600" cy="5563381"/>
          </a:xfrm>
        </p:spPr>
        <p:txBody>
          <a:bodyPr>
            <a:normAutofit/>
          </a:bodyPr>
          <a:lstStyle/>
          <a:p>
            <a:r>
              <a:rPr lang="en-US" sz="3000" dirty="0" smtClean="0"/>
              <a:t>This is not to say that supra-national courts always get it right; but important to defend that they have an important role to play in governance </a:t>
            </a:r>
          </a:p>
          <a:p>
            <a:r>
              <a:rPr lang="en-US" sz="3000" dirty="0" smtClean="0"/>
              <a:t>It is the erosion of national rights rather than granting too many rights that is a matter of concern</a:t>
            </a:r>
          </a:p>
          <a:p>
            <a:r>
              <a:rPr lang="en-US" sz="3000" dirty="0" smtClean="0"/>
              <a:t>Judicial review by the ECJ does not suffice to contain supra-national governance </a:t>
            </a:r>
            <a:endParaRPr lang="en-US" sz="3000" dirty="0"/>
          </a:p>
        </p:txBody>
      </p:sp>
    </p:spTree>
    <p:extLst>
      <p:ext uri="{BB962C8B-B14F-4D97-AF65-F5344CB8AC3E}">
        <p14:creationId xmlns:p14="http://schemas.microsoft.com/office/powerpoint/2010/main" val="12004961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Conclusion</a:t>
            </a:r>
            <a:endParaRPr lang="en-GB" dirty="0">
              <a:solidFill>
                <a:srgbClr val="FF0000"/>
              </a:solidFill>
            </a:endParaRPr>
          </a:p>
        </p:txBody>
      </p:sp>
      <p:sp>
        <p:nvSpPr>
          <p:cNvPr id="3" name="Content Placeholder 2"/>
          <p:cNvSpPr>
            <a:spLocks noGrp="1"/>
          </p:cNvSpPr>
          <p:nvPr>
            <p:ph idx="1"/>
          </p:nvPr>
        </p:nvSpPr>
        <p:spPr>
          <a:xfrm>
            <a:off x="457200" y="1417638"/>
            <a:ext cx="8229600" cy="4708525"/>
          </a:xfrm>
        </p:spPr>
        <p:txBody>
          <a:bodyPr>
            <a:normAutofit lnSpcReduction="10000"/>
          </a:bodyPr>
          <a:lstStyle/>
          <a:p>
            <a:r>
              <a:rPr lang="en-GB" sz="3000" dirty="0" smtClean="0"/>
              <a:t>The ECJ and the Charter have had a positive effect on the protection of citizen rights </a:t>
            </a:r>
          </a:p>
          <a:p>
            <a:r>
              <a:rPr lang="en-GB" sz="3000" dirty="0" smtClean="0"/>
              <a:t>National courts play a key role in upholding EU rights</a:t>
            </a:r>
          </a:p>
          <a:p>
            <a:r>
              <a:rPr lang="en-GB" sz="3000" dirty="0" smtClean="0"/>
              <a:t>Relationship between ECJ and national courts should be </a:t>
            </a:r>
            <a:r>
              <a:rPr lang="en-GB" sz="3000" dirty="0"/>
              <a:t>g</a:t>
            </a:r>
            <a:r>
              <a:rPr lang="en-GB" sz="3000" dirty="0" smtClean="0"/>
              <a:t>overned by mutual respect, deference and circumspection: a model of dialogic constitutionalism</a:t>
            </a:r>
          </a:p>
          <a:p>
            <a:r>
              <a:rPr lang="en-GB" sz="3000" dirty="0" smtClean="0"/>
              <a:t>Judicial protection does not by itself suffice to protect the citizen</a:t>
            </a:r>
          </a:p>
          <a:p>
            <a:endParaRPr lang="en-GB" sz="3000" dirty="0"/>
          </a:p>
        </p:txBody>
      </p:sp>
    </p:spTree>
    <p:extLst>
      <p:ext uri="{BB962C8B-B14F-4D97-AF65-F5344CB8AC3E}">
        <p14:creationId xmlns:p14="http://schemas.microsoft.com/office/powerpoint/2010/main" val="2431366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93666"/>
            <a:ext cx="8229600" cy="5332497"/>
          </a:xfrm>
        </p:spPr>
        <p:txBody>
          <a:bodyPr/>
          <a:lstStyle/>
          <a:p>
            <a:r>
              <a:rPr lang="en-US" sz="3000" dirty="0" smtClean="0">
                <a:solidFill>
                  <a:srgbClr val="FF0000"/>
                </a:solidFill>
              </a:rPr>
              <a:t>Fundamental </a:t>
            </a:r>
            <a:r>
              <a:rPr lang="en-US" sz="3000" dirty="0">
                <a:solidFill>
                  <a:srgbClr val="FF0000"/>
                </a:solidFill>
              </a:rPr>
              <a:t>Rights v Free movement</a:t>
            </a:r>
            <a:endParaRPr lang="en-GB" sz="3000" dirty="0" smtClean="0"/>
          </a:p>
          <a:p>
            <a:r>
              <a:rPr lang="it-IT" sz="3000" dirty="0" smtClean="0"/>
              <a:t>C</a:t>
            </a:r>
            <a:r>
              <a:rPr lang="it-IT" sz="3000" dirty="0"/>
              <a:t>-112/00 </a:t>
            </a:r>
            <a:r>
              <a:rPr lang="it-IT" sz="3000" i="1" dirty="0" err="1">
                <a:solidFill>
                  <a:srgbClr val="0000FF"/>
                </a:solidFill>
              </a:rPr>
              <a:t>Schmidberger</a:t>
            </a:r>
            <a:r>
              <a:rPr lang="it-IT" sz="3000" i="1" dirty="0"/>
              <a:t> </a:t>
            </a:r>
            <a:r>
              <a:rPr lang="it-IT" sz="3000" dirty="0"/>
              <a:t>[2003] ECR I-5659</a:t>
            </a:r>
            <a:endParaRPr lang="en-US" sz="3000" dirty="0"/>
          </a:p>
          <a:p>
            <a:r>
              <a:rPr lang="it-IT" sz="3000" dirty="0" smtClean="0"/>
              <a:t>C</a:t>
            </a:r>
            <a:r>
              <a:rPr lang="it-IT" sz="3000" dirty="0"/>
              <a:t>-36/02 </a:t>
            </a:r>
            <a:r>
              <a:rPr lang="it-IT" sz="3000" i="1" dirty="0">
                <a:solidFill>
                  <a:srgbClr val="0000FF"/>
                </a:solidFill>
              </a:rPr>
              <a:t>Omega</a:t>
            </a:r>
            <a:r>
              <a:rPr lang="it-IT" sz="3000" i="1" dirty="0"/>
              <a:t> </a:t>
            </a:r>
            <a:r>
              <a:rPr lang="it-IT" sz="3000" dirty="0"/>
              <a:t>[2004] ECR I-</a:t>
            </a:r>
            <a:r>
              <a:rPr lang="it-IT" sz="3000" dirty="0" smtClean="0"/>
              <a:t>9609 (</a:t>
            </a:r>
            <a:r>
              <a:rPr lang="it-IT" sz="3000" dirty="0" err="1" smtClean="0"/>
              <a:t>cf</a:t>
            </a:r>
            <a:r>
              <a:rPr lang="it-IT" sz="3000" dirty="0" smtClean="0"/>
              <a:t> </a:t>
            </a:r>
            <a:r>
              <a:rPr lang="en-US" sz="3000" i="1" dirty="0" smtClean="0">
                <a:solidFill>
                  <a:srgbClr val="660066"/>
                </a:solidFill>
              </a:rPr>
              <a:t>Brown</a:t>
            </a:r>
            <a:r>
              <a:rPr lang="en-US" sz="3000" i="1" dirty="0">
                <a:solidFill>
                  <a:srgbClr val="660066"/>
                </a:solidFill>
              </a:rPr>
              <a:t>, Governor of California v Entertainment Merchants Association</a:t>
            </a:r>
            <a:r>
              <a:rPr lang="en-US" sz="3000" i="1" dirty="0"/>
              <a:t>, </a:t>
            </a:r>
            <a:r>
              <a:rPr lang="en-US" sz="3000" dirty="0" smtClean="0"/>
              <a:t>US SC </a:t>
            </a:r>
            <a:r>
              <a:rPr lang="en-US" sz="3000" dirty="0"/>
              <a:t>27 June 2011.</a:t>
            </a:r>
            <a:r>
              <a:rPr lang="en-US" sz="3000" dirty="0" smtClean="0">
                <a:effectLst/>
              </a:rPr>
              <a:t> </a:t>
            </a:r>
          </a:p>
          <a:p>
            <a:r>
              <a:rPr lang="en-US" sz="3000" dirty="0" smtClean="0">
                <a:solidFill>
                  <a:srgbClr val="FF0000"/>
                </a:solidFill>
              </a:rPr>
              <a:t>The EU is an enclosed constitutional space</a:t>
            </a:r>
            <a:r>
              <a:rPr lang="en-US" sz="3000" dirty="0" smtClean="0"/>
              <a:t>:</a:t>
            </a:r>
          </a:p>
          <a:p>
            <a:r>
              <a:rPr lang="en-US" sz="3000" dirty="0"/>
              <a:t>Joined Cases C-402/05 P &amp; C-415/05 P </a:t>
            </a:r>
            <a:r>
              <a:rPr lang="en-US" sz="3000" i="1" dirty="0" err="1">
                <a:solidFill>
                  <a:srgbClr val="0000FF"/>
                </a:solidFill>
              </a:rPr>
              <a:t>Kadi</a:t>
            </a:r>
            <a:r>
              <a:rPr lang="en-US" sz="3000" i="1" dirty="0">
                <a:solidFill>
                  <a:srgbClr val="0000FF"/>
                </a:solidFill>
              </a:rPr>
              <a:t> I</a:t>
            </a:r>
            <a:r>
              <a:rPr lang="en-US" sz="3000" i="1" dirty="0"/>
              <a:t> </a:t>
            </a:r>
            <a:r>
              <a:rPr lang="en-US" sz="3000" dirty="0"/>
              <a:t>[2008] ECR I-6351</a:t>
            </a:r>
          </a:p>
          <a:p>
            <a:endParaRPr lang="en-US" sz="3000" dirty="0"/>
          </a:p>
          <a:p>
            <a:endParaRPr lang="en-US" dirty="0"/>
          </a:p>
        </p:txBody>
      </p:sp>
    </p:spTree>
    <p:extLst>
      <p:ext uri="{BB962C8B-B14F-4D97-AF65-F5344CB8AC3E}">
        <p14:creationId xmlns:p14="http://schemas.microsoft.com/office/powerpoint/2010/main" val="3741531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9162"/>
          </a:xfrm>
        </p:spPr>
        <p:txBody>
          <a:bodyPr>
            <a:normAutofit/>
          </a:bodyPr>
          <a:lstStyle/>
          <a:p>
            <a:r>
              <a:rPr lang="en-US" sz="3200" dirty="0" smtClean="0">
                <a:solidFill>
                  <a:srgbClr val="FF0000"/>
                </a:solidFill>
              </a:rPr>
              <a:t>Article 6 TEU</a:t>
            </a:r>
            <a:endParaRPr lang="en-US" sz="3200" dirty="0">
              <a:solidFill>
                <a:srgbClr val="FF0000"/>
              </a:solidFill>
            </a:endParaRPr>
          </a:p>
        </p:txBody>
      </p:sp>
      <p:sp>
        <p:nvSpPr>
          <p:cNvPr id="3" name="Content Placeholder 2"/>
          <p:cNvSpPr>
            <a:spLocks noGrp="1"/>
          </p:cNvSpPr>
          <p:nvPr>
            <p:ph idx="1"/>
          </p:nvPr>
        </p:nvSpPr>
        <p:spPr>
          <a:xfrm>
            <a:off x="457200" y="1193800"/>
            <a:ext cx="8229600" cy="4932363"/>
          </a:xfrm>
        </p:spPr>
        <p:txBody>
          <a:bodyPr>
            <a:normAutofit/>
          </a:bodyPr>
          <a:lstStyle/>
          <a:p>
            <a:r>
              <a:rPr lang="en-US" sz="3000" dirty="0"/>
              <a:t>The Union </a:t>
            </a:r>
            <a:r>
              <a:rPr lang="en-US" sz="3000" dirty="0" err="1"/>
              <a:t>recognises</a:t>
            </a:r>
            <a:r>
              <a:rPr lang="en-US" sz="3000" dirty="0"/>
              <a:t> the rights, freedoms and principles set out in the Charter of </a:t>
            </a:r>
            <a:r>
              <a:rPr lang="en-US" sz="3000" dirty="0" smtClean="0"/>
              <a:t>Fundamental Rights … which </a:t>
            </a:r>
            <a:r>
              <a:rPr lang="en-US" sz="3000" dirty="0"/>
              <a:t>shall have the same legal value as the Treaties</a:t>
            </a:r>
            <a:r>
              <a:rPr lang="en-US" sz="3000" dirty="0" smtClean="0"/>
              <a:t>. (Art 6(1))</a:t>
            </a:r>
          </a:p>
          <a:p>
            <a:r>
              <a:rPr lang="en-US" sz="3000" dirty="0"/>
              <a:t>The Union shall accede to </a:t>
            </a:r>
            <a:r>
              <a:rPr lang="en-US" sz="3000" dirty="0" smtClean="0"/>
              <a:t>the ECHR (Art 6(2))</a:t>
            </a:r>
          </a:p>
          <a:p>
            <a:r>
              <a:rPr lang="en-US" sz="3000" dirty="0" smtClean="0"/>
              <a:t>‘Fundamental </a:t>
            </a:r>
            <a:r>
              <a:rPr lang="en-US" sz="3000" dirty="0"/>
              <a:t>rights, as guaranteed by the </a:t>
            </a:r>
            <a:r>
              <a:rPr lang="en-US" sz="3000" dirty="0" smtClean="0"/>
              <a:t>[ECHR] and </a:t>
            </a:r>
            <a:r>
              <a:rPr lang="en-US" sz="3000" dirty="0"/>
              <a:t>as they result from the constitutional traditions common to </a:t>
            </a:r>
            <a:r>
              <a:rPr lang="en-US" sz="3000" dirty="0" smtClean="0"/>
              <a:t>the Member </a:t>
            </a:r>
            <a:r>
              <a:rPr lang="en-US" sz="3000" dirty="0"/>
              <a:t>States, shall constitute general principles of the Union's </a:t>
            </a:r>
            <a:r>
              <a:rPr lang="en-US" sz="3000" dirty="0" smtClean="0"/>
              <a:t>law’ (Art 6(3))</a:t>
            </a:r>
          </a:p>
          <a:p>
            <a:endParaRPr lang="en-US" dirty="0"/>
          </a:p>
          <a:p>
            <a:endParaRPr lang="en-US" dirty="0"/>
          </a:p>
        </p:txBody>
      </p:sp>
    </p:spTree>
    <p:extLst>
      <p:ext uri="{BB962C8B-B14F-4D97-AF65-F5344CB8AC3E}">
        <p14:creationId xmlns:p14="http://schemas.microsoft.com/office/powerpoint/2010/main" val="595017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9162"/>
          </a:xfrm>
        </p:spPr>
        <p:txBody>
          <a:bodyPr>
            <a:normAutofit/>
          </a:bodyPr>
          <a:lstStyle/>
          <a:p>
            <a:r>
              <a:rPr lang="en-US" sz="3600" dirty="0" smtClean="0">
                <a:solidFill>
                  <a:srgbClr val="FF0000"/>
                </a:solidFill>
              </a:rPr>
              <a:t>General Principles of Law</a:t>
            </a:r>
            <a:endParaRPr lang="en-US" sz="3600" dirty="0">
              <a:solidFill>
                <a:srgbClr val="FF0000"/>
              </a:solidFill>
            </a:endParaRPr>
          </a:p>
        </p:txBody>
      </p:sp>
      <p:sp>
        <p:nvSpPr>
          <p:cNvPr id="3" name="Content Placeholder 2"/>
          <p:cNvSpPr>
            <a:spLocks noGrp="1"/>
          </p:cNvSpPr>
          <p:nvPr>
            <p:ph idx="1"/>
          </p:nvPr>
        </p:nvSpPr>
        <p:spPr>
          <a:xfrm>
            <a:off x="457200" y="1092200"/>
            <a:ext cx="8229600" cy="5033963"/>
          </a:xfrm>
        </p:spPr>
        <p:txBody>
          <a:bodyPr>
            <a:normAutofit/>
          </a:bodyPr>
          <a:lstStyle/>
          <a:p>
            <a:r>
              <a:rPr lang="en-GB" sz="3000" dirty="0" smtClean="0"/>
              <a:t>Extrapolated from the national constitutional traditions but the ECJ is not looking for a common denominator</a:t>
            </a:r>
          </a:p>
          <a:p>
            <a:r>
              <a:rPr lang="en-GB" sz="3000" dirty="0" smtClean="0"/>
              <a:t>Equality, proportionality, fundamental rights, protection of legitimate expectations, rights of defence </a:t>
            </a:r>
          </a:p>
          <a:p>
            <a:r>
              <a:rPr lang="en-GB" sz="3000" dirty="0" smtClean="0"/>
              <a:t>See e.g. Case </a:t>
            </a:r>
            <a:r>
              <a:rPr lang="en-GB" sz="3000" dirty="0"/>
              <a:t>C-13/94 </a:t>
            </a:r>
            <a:r>
              <a:rPr lang="en-GB" sz="3000" i="1" dirty="0">
                <a:solidFill>
                  <a:srgbClr val="0000FF"/>
                </a:solidFill>
              </a:rPr>
              <a:t>P v S and Cornwall County Council</a:t>
            </a:r>
            <a:r>
              <a:rPr lang="en-GB" sz="3000" dirty="0"/>
              <a:t> [1996] ECR I-</a:t>
            </a:r>
            <a:r>
              <a:rPr lang="en-GB" sz="3000" dirty="0" smtClean="0"/>
              <a:t>2143: discrimination against a </a:t>
            </a:r>
            <a:r>
              <a:rPr lang="en-GB" sz="3000" dirty="0" err="1" smtClean="0"/>
              <a:t>transexual</a:t>
            </a:r>
            <a:r>
              <a:rPr lang="en-GB" sz="3000" dirty="0" smtClean="0"/>
              <a:t> is discrimination on grounds of sex</a:t>
            </a:r>
          </a:p>
          <a:p>
            <a:endParaRPr lang="en-GB" dirty="0" smtClean="0"/>
          </a:p>
          <a:p>
            <a:endParaRPr lang="en-US" dirty="0"/>
          </a:p>
          <a:p>
            <a:endParaRPr lang="en-US" dirty="0"/>
          </a:p>
        </p:txBody>
      </p:sp>
    </p:spTree>
    <p:extLst>
      <p:ext uri="{BB962C8B-B14F-4D97-AF65-F5344CB8AC3E}">
        <p14:creationId xmlns:p14="http://schemas.microsoft.com/office/powerpoint/2010/main" val="478257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Charter</a:t>
            </a:r>
            <a:endParaRPr lang="en-US" dirty="0">
              <a:solidFill>
                <a:srgbClr val="FF0000"/>
              </a:solidFill>
            </a:endParaRPr>
          </a:p>
        </p:txBody>
      </p:sp>
      <p:sp>
        <p:nvSpPr>
          <p:cNvPr id="3" name="Content Placeholder 2"/>
          <p:cNvSpPr>
            <a:spLocks noGrp="1"/>
          </p:cNvSpPr>
          <p:nvPr>
            <p:ph idx="1"/>
          </p:nvPr>
        </p:nvSpPr>
        <p:spPr>
          <a:xfrm>
            <a:off x="457200" y="1206500"/>
            <a:ext cx="8229600" cy="4919663"/>
          </a:xfrm>
        </p:spPr>
        <p:txBody>
          <a:bodyPr>
            <a:normAutofit/>
          </a:bodyPr>
          <a:lstStyle/>
          <a:p>
            <a:r>
              <a:rPr lang="en-US" sz="3000" dirty="0" smtClean="0"/>
              <a:t>Article 6(1) TEU:</a:t>
            </a:r>
          </a:p>
          <a:p>
            <a:r>
              <a:rPr lang="en-US" sz="3000" dirty="0" smtClean="0"/>
              <a:t>The Union </a:t>
            </a:r>
            <a:r>
              <a:rPr lang="en-US" sz="3000" dirty="0" err="1"/>
              <a:t>recognises</a:t>
            </a:r>
            <a:r>
              <a:rPr lang="en-US" sz="3000" dirty="0"/>
              <a:t> the rights, freedoms and principles set out in the Charter of </a:t>
            </a:r>
            <a:r>
              <a:rPr lang="en-US" sz="3000" dirty="0" smtClean="0"/>
              <a:t>Fundamental Rights </a:t>
            </a:r>
            <a:r>
              <a:rPr lang="en-US" sz="3000" dirty="0"/>
              <a:t>of the European Union of 7 December 2000, as adapted at Strasbourg, on 12 December 2007</a:t>
            </a:r>
            <a:r>
              <a:rPr lang="en-US" sz="3000" dirty="0" smtClean="0"/>
              <a:t>, which </a:t>
            </a:r>
            <a:r>
              <a:rPr lang="en-US" sz="3000" dirty="0"/>
              <a:t>shall have the same legal value as the Treaties</a:t>
            </a:r>
            <a:r>
              <a:rPr lang="en-US" sz="3000" dirty="0" smtClean="0"/>
              <a:t>. </a:t>
            </a:r>
            <a:endParaRPr lang="en-US" sz="3000" dirty="0"/>
          </a:p>
          <a:p>
            <a:r>
              <a:rPr lang="en-US" sz="3000" dirty="0"/>
              <a:t>The provisions of the Charter shall not extend in any way the competences of the Union as defined </a:t>
            </a:r>
            <a:r>
              <a:rPr lang="en-US" sz="3000" dirty="0" smtClean="0"/>
              <a:t>in the </a:t>
            </a:r>
            <a:r>
              <a:rPr lang="en-US" sz="3000" dirty="0"/>
              <a:t>Treaties</a:t>
            </a:r>
            <a:r>
              <a:rPr lang="en-US" sz="3000" dirty="0" smtClean="0"/>
              <a:t>. </a:t>
            </a:r>
            <a:endParaRPr lang="en-US" sz="3000" dirty="0"/>
          </a:p>
        </p:txBody>
      </p:sp>
    </p:spTree>
    <p:extLst>
      <p:ext uri="{BB962C8B-B14F-4D97-AF65-F5344CB8AC3E}">
        <p14:creationId xmlns:p14="http://schemas.microsoft.com/office/powerpoint/2010/main" val="2407779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507</TotalTime>
  <Words>3303</Words>
  <Application>Microsoft Office PowerPoint</Application>
  <PresentationFormat>On-screen Show (4:3)</PresentationFormat>
  <Paragraphs>229</Paragraphs>
  <Slides>54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Calibri</vt:lpstr>
      <vt:lpstr>Times New Roman</vt:lpstr>
      <vt:lpstr>Office Theme</vt:lpstr>
      <vt:lpstr>The EU Charter of Fundamental Rights and the national courts: divided loyalties?</vt:lpstr>
      <vt:lpstr>PowerPoint Presentation</vt:lpstr>
      <vt:lpstr>PowerPoint Presentation</vt:lpstr>
      <vt:lpstr>PowerPoint Presentation</vt:lpstr>
      <vt:lpstr>PowerPoint Presentation</vt:lpstr>
      <vt:lpstr>PowerPoint Presentation</vt:lpstr>
      <vt:lpstr>Article 6 TEU</vt:lpstr>
      <vt:lpstr>General Principles of Law</vt:lpstr>
      <vt:lpstr>The Charter</vt:lpstr>
      <vt:lpstr>What rights are protected?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scope of application of the Charter</dc:title>
  <dc:creator>Takis Tridimas</dc:creator>
  <cp:lastModifiedBy>User</cp:lastModifiedBy>
  <cp:revision>46</cp:revision>
  <dcterms:created xsi:type="dcterms:W3CDTF">2016-03-09T20:44:16Z</dcterms:created>
  <dcterms:modified xsi:type="dcterms:W3CDTF">2019-05-17T02:47:41Z</dcterms:modified>
</cp:coreProperties>
</file>