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982" r:id="rId4"/>
  </p:sldMasterIdLst>
  <p:notesMasterIdLst>
    <p:notesMasterId r:id="rId31"/>
  </p:notesMasterIdLst>
  <p:handoutMasterIdLst>
    <p:handoutMasterId r:id="rId32"/>
  </p:handoutMasterIdLst>
  <p:sldIdLst>
    <p:sldId id="259" r:id="rId5"/>
    <p:sldId id="410" r:id="rId6"/>
    <p:sldId id="405" r:id="rId7"/>
    <p:sldId id="406" r:id="rId8"/>
    <p:sldId id="407" r:id="rId9"/>
    <p:sldId id="408" r:id="rId10"/>
    <p:sldId id="409" r:id="rId11"/>
    <p:sldId id="411" r:id="rId12"/>
    <p:sldId id="412" r:id="rId13"/>
    <p:sldId id="413" r:id="rId14"/>
    <p:sldId id="414" r:id="rId15"/>
    <p:sldId id="415" r:id="rId16"/>
    <p:sldId id="416" r:id="rId17"/>
    <p:sldId id="418" r:id="rId18"/>
    <p:sldId id="417" r:id="rId19"/>
    <p:sldId id="419" r:id="rId20"/>
    <p:sldId id="420" r:id="rId21"/>
    <p:sldId id="421" r:id="rId22"/>
    <p:sldId id="422" r:id="rId23"/>
    <p:sldId id="423" r:id="rId24"/>
    <p:sldId id="424" r:id="rId25"/>
    <p:sldId id="425" r:id="rId26"/>
    <p:sldId id="426" r:id="rId27"/>
    <p:sldId id="427" r:id="rId28"/>
    <p:sldId id="428" r:id="rId29"/>
    <p:sldId id="429" r:id="rId30"/>
  </p:sldIdLst>
  <p:sldSz cx="12192000" cy="6858000"/>
  <p:notesSz cx="6797675" cy="9872663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9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7A9"/>
    <a:srgbClr val="006699"/>
    <a:srgbClr val="003399"/>
    <a:srgbClr val="224A7A"/>
    <a:srgbClr val="001370"/>
    <a:srgbClr val="000E78"/>
    <a:srgbClr val="C0C0C0"/>
    <a:srgbClr val="EAEAEA"/>
    <a:srgbClr val="00CE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9DFBD3-1BD9-41EA-A0EB-73973C0CD878}" v="20" dt="2025-09-09T07:20:01.3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145" autoAdjust="0"/>
    <p:restoredTop sz="87415" autoAdjust="0"/>
  </p:normalViewPr>
  <p:slideViewPr>
    <p:cSldViewPr>
      <p:cViewPr>
        <p:scale>
          <a:sx n="70" d="100"/>
          <a:sy n="70" d="100"/>
        </p:scale>
        <p:origin x="-408" y="-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48" y="761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3588" y="-582"/>
      </p:cViewPr>
      <p:guideLst>
        <p:guide orient="horz" pos="3109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handoutMaster" Target="handoutMasters/handoutMaster1.xml"/><Relationship Id="rId37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3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5891" y="495766"/>
            <a:ext cx="1487487" cy="521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14372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4" y="4693975"/>
            <a:ext cx="4984750" cy="415558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148" tIns="44283" rIns="90148" bIns="442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/>
              <a:t>Click to edit Master notes styles</a:t>
            </a:r>
          </a:p>
          <a:p>
            <a:pPr lvl="0"/>
            <a:r>
              <a:rPr lang="en-GB" noProof="0" dirty="0"/>
              <a:t>Second Level</a:t>
            </a:r>
          </a:p>
          <a:p>
            <a:pPr lvl="0"/>
            <a:r>
              <a:rPr lang="en-GB" noProof="0" dirty="0"/>
              <a:t>Third Level</a:t>
            </a:r>
          </a:p>
          <a:p>
            <a:pPr lvl="0"/>
            <a:r>
              <a:rPr lang="en-GB" noProof="0" dirty="0"/>
              <a:t>Fourth Level</a:t>
            </a:r>
          </a:p>
          <a:p>
            <a:pPr lvl="0"/>
            <a:r>
              <a:rPr lang="en-GB" noProof="0" dirty="0"/>
              <a:t>Fifth Level</a:t>
            </a:r>
          </a:p>
        </p:txBody>
      </p:sp>
      <p:sp>
        <p:nvSpPr>
          <p:cNvPr id="31747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3850" y="860425"/>
            <a:ext cx="6151563" cy="34607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04840" y="153152"/>
            <a:ext cx="5664200" cy="53997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097" tIns="45548" rIns="91097" bIns="45548" numCol="1" anchor="t" anchorCtr="0" compatLnSpc="1">
            <a:prstTxWarp prst="textNoShape">
              <a:avLst/>
            </a:prstTxWarp>
          </a:bodyPr>
          <a:lstStyle>
            <a:lvl1pPr algn="ctr">
              <a:defRPr sz="16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1749" name="Rectangle 7"/>
          <p:cNvSpPr>
            <a:spLocks noChangeArrowheads="1"/>
          </p:cNvSpPr>
          <p:nvPr/>
        </p:nvSpPr>
        <p:spPr bwMode="auto">
          <a:xfrm>
            <a:off x="3851276" y="9236379"/>
            <a:ext cx="2417764" cy="46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097" tIns="45548" rIns="91097" bIns="45548" anchor="b"/>
          <a:lstStyle/>
          <a:p>
            <a:pPr algn="r">
              <a:defRPr/>
            </a:pPr>
            <a:fld id="{D198CECB-AFC1-470D-8DAE-46DE80F28787}" type="slidenum">
              <a:rPr lang="en-GB" sz="1200">
                <a:latin typeface="Times New Roman" pitchFamily="18" charset="0"/>
              </a:rPr>
              <a:pPr algn="r">
                <a:defRPr/>
              </a:pPr>
              <a:t>‹#›</a:t>
            </a:fld>
            <a:endParaRPr lang="en-GB" sz="1200">
              <a:latin typeface="Times New Roman" pitchFamily="18" charset="0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8638" y="9236380"/>
            <a:ext cx="1208088" cy="3078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097" tIns="45548" rIns="91097" bIns="45548" numCol="1" anchor="t" anchorCtr="0" compatLnSpc="1">
            <a:prstTxWarp prst="textNoShape">
              <a:avLst/>
            </a:prstTxWarp>
          </a:bodyPr>
          <a:lstStyle>
            <a:lvl1pPr>
              <a:defRPr sz="6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1751" name="Rectangle 10"/>
          <p:cNvSpPr>
            <a:spLocks noChangeArrowheads="1"/>
          </p:cNvSpPr>
          <p:nvPr/>
        </p:nvSpPr>
        <p:spPr bwMode="auto">
          <a:xfrm>
            <a:off x="528639" y="9389530"/>
            <a:ext cx="2643188" cy="307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097" tIns="45548" rIns="91097" bIns="45548" anchor="b"/>
          <a:lstStyle/>
          <a:p>
            <a:pPr>
              <a:defRPr/>
            </a:pPr>
            <a:r>
              <a:rPr lang="en-GB" sz="600" dirty="0">
                <a:latin typeface="Times New Roman" pitchFamily="18" charset="0"/>
              </a:rPr>
              <a:t>© Serle Court, 2017. 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2764696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xmlns="" id="{26F69B20-37A8-4D1F-AE72-EC6637614B6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3850" y="860425"/>
            <a:ext cx="6151563" cy="3460750"/>
          </a:xfrm>
          <a:ln/>
        </p:spPr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xmlns="" id="{2DF0800A-AF62-4A93-A830-1C7DF6B6D6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0442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425918-277D-4348-8511-23E578E691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56528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rgbClr val="0067A9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D103997-BFAE-4745-8728-23764AF5DD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2944477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0067A9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A2D4A5E-92FB-4D1C-AF24-2302473A0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E695F-5248-444C-A7BF-8B9265E6BE56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E889C51-3388-4893-9AB7-ADFC0E11F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B8F7E4D-7828-447B-AB1D-DD009D42D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51B099-6614-4F59-B650-E8B89031168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C93B58BC-531D-454B-BDEE-1E5E30975BF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27" t="14319" r="11995" b="11368"/>
          <a:stretch/>
        </p:blipFill>
        <p:spPr>
          <a:xfrm>
            <a:off x="5171900" y="4720058"/>
            <a:ext cx="1848197" cy="1752114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6361E5F-9017-4C6B-B0D2-1DEC1ED2B336}"/>
              </a:ext>
            </a:extLst>
          </p:cNvPr>
          <p:cNvSpPr/>
          <p:nvPr/>
        </p:nvSpPr>
        <p:spPr>
          <a:xfrm>
            <a:off x="-2" y="6594416"/>
            <a:ext cx="12192000" cy="266007"/>
          </a:xfrm>
          <a:prstGeom prst="rect">
            <a:avLst/>
          </a:prstGeom>
          <a:gradFill flip="none" rotWithShape="1">
            <a:gsLst>
              <a:gs pos="37000">
                <a:srgbClr val="0081BB"/>
              </a:gs>
              <a:gs pos="21000">
                <a:srgbClr val="0067A9"/>
              </a:gs>
              <a:gs pos="53000">
                <a:srgbClr val="00A7DB"/>
              </a:gs>
              <a:gs pos="69000">
                <a:srgbClr val="46B7E1"/>
              </a:gs>
              <a:gs pos="98230">
                <a:srgbClr val="77D1EC"/>
              </a:gs>
              <a:gs pos="84000">
                <a:srgbClr val="46B7E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8704180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1E7C35-DA1E-4236-AFFB-6761ADAE1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2908886-CC7F-475C-A095-A83C975DD4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7B0DB95-B774-41AC-BBAA-44D0C4871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E695F-5248-444C-A7BF-8B9265E6BE56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6B5FEF4-1437-4C7B-8673-825516084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E74A9AE-E653-4321-86A2-44F578823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42E8EB-26ED-4026-9971-818F8E53353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16444"/>
      </p:ext>
    </p:extLst>
  </p:cSld>
  <p:clrMapOvr>
    <a:masterClrMapping/>
  </p:clrMapOvr>
  <p:transition spd="med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73016234-C5FA-49CF-812C-25A588A847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4605E0F-FDB5-4456-9AB0-23C6D35766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6ECB179-2AF4-4841-B393-DEFF86F60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E695F-5248-444C-A7BF-8B9265E6BE56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969ADCC-3604-463F-96E6-72E541621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CA39B4B-A221-442E-A6EF-D25121ABF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1A2A08-464A-468B-A751-8545ACE9EC6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056406"/>
      </p:ext>
    </p:extLst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16CA2D1-ED0E-4CF7-B680-B1BF4E12E4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2766" y="2146040"/>
            <a:ext cx="10515600" cy="4351338"/>
          </a:xfrm>
        </p:spPr>
        <p:txBody>
          <a:bodyPr/>
          <a:lstStyle>
            <a:lvl1pPr marL="228600" indent="-228600">
              <a:buClr>
                <a:srgbClr val="46B7E1"/>
              </a:buClr>
              <a:buFont typeface="Wingdings" panose="05000000000000000000" pitchFamily="2" charset="2"/>
              <a:buChar char="q"/>
              <a:defRPr>
                <a:solidFill>
                  <a:srgbClr val="0067A9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685800" indent="-228600">
              <a:buClr>
                <a:srgbClr val="46B7E1"/>
              </a:buClr>
              <a:buFont typeface="Wingdings" panose="05000000000000000000" pitchFamily="2" charset="2"/>
              <a:buChar char="q"/>
              <a:defRPr>
                <a:solidFill>
                  <a:srgbClr val="0067A9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 marL="1143000" indent="-228600">
              <a:buClr>
                <a:srgbClr val="46B7E1"/>
              </a:buClr>
              <a:buFont typeface="Wingdings" panose="05000000000000000000" pitchFamily="2" charset="2"/>
              <a:buChar char="q"/>
              <a:defRPr>
                <a:solidFill>
                  <a:srgbClr val="0067A9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 marL="1600200" indent="-228600">
              <a:buClr>
                <a:srgbClr val="46B7E1"/>
              </a:buClr>
              <a:buFont typeface="Wingdings" panose="05000000000000000000" pitchFamily="2" charset="2"/>
              <a:buChar char="q"/>
              <a:defRPr>
                <a:solidFill>
                  <a:srgbClr val="0067A9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4pPr>
            <a:lvl5pPr marL="2057400" indent="-228600">
              <a:buClr>
                <a:srgbClr val="46B7E1"/>
              </a:buClr>
              <a:buFont typeface="Wingdings" panose="05000000000000000000" pitchFamily="2" charset="2"/>
              <a:buChar char="q"/>
              <a:defRPr>
                <a:solidFill>
                  <a:srgbClr val="0067A9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749162F-6BFD-402A-BD0E-C26C82F98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E695F-5248-444C-A7BF-8B9265E6BE56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ECFAD75-D3F1-48C8-A32E-BA4FBECD9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CA2B5BA-D1CE-4607-A855-6EF412C5C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95E85A-2E2B-48DC-9E84-3696A0E7100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xmlns="" id="{C0CF840C-6B6B-4955-B1B5-C6DCAEA9955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48" t="17231" r="9120" b="15851"/>
          <a:stretch/>
        </p:blipFill>
        <p:spPr>
          <a:xfrm>
            <a:off x="164867" y="136525"/>
            <a:ext cx="1695799" cy="77835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D0C0DB4F-39B8-4BA5-BD70-4B9012DA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2767" y="790401"/>
            <a:ext cx="10515600" cy="1325563"/>
          </a:xfrm>
        </p:spPr>
        <p:txBody>
          <a:bodyPr/>
          <a:lstStyle>
            <a:lvl1pPr>
              <a:defRPr b="1">
                <a:solidFill>
                  <a:srgbClr val="0067A9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E55B1318-5C36-4357-90F8-E7A4DCD75EDB}"/>
              </a:ext>
            </a:extLst>
          </p:cNvPr>
          <p:cNvSpPr/>
          <p:nvPr/>
        </p:nvSpPr>
        <p:spPr>
          <a:xfrm>
            <a:off x="0" y="6637460"/>
            <a:ext cx="12192000" cy="266007"/>
          </a:xfrm>
          <a:prstGeom prst="rect">
            <a:avLst/>
          </a:prstGeom>
          <a:gradFill flip="none" rotWithShape="1">
            <a:gsLst>
              <a:gs pos="37000">
                <a:srgbClr val="0081BB"/>
              </a:gs>
              <a:gs pos="21000">
                <a:srgbClr val="0067A9"/>
              </a:gs>
              <a:gs pos="53000">
                <a:srgbClr val="00A7DB"/>
              </a:gs>
              <a:gs pos="69000">
                <a:srgbClr val="46B7E1"/>
              </a:gs>
              <a:gs pos="98230">
                <a:srgbClr val="77D1EC"/>
              </a:gs>
              <a:gs pos="84000">
                <a:srgbClr val="46B7E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9563872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298E7B-6EA2-4E60-B0DD-19EA07EFB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3057C41-A8EF-4F60-856C-DEF62E0F61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E4DF37F-0BF1-454F-B03A-3EBC93347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E695F-5248-444C-A7BF-8B9265E6BE56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201391A-9F33-4ECA-80FC-021D1E35B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3CA897C-D4BE-4B74-A659-963CFD689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DC0AC5-299E-4F6A-A279-12AF4430AF9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645639"/>
      </p:ext>
    </p:extLst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1FDA704-1D89-4671-90A9-24E23FE83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961720F-6C8C-473B-BEED-06AFA84E99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93A70B6-ADC3-4DA0-A530-59DE23F7B0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B125972-C93B-4965-8C08-06D218B95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E695F-5248-444C-A7BF-8B9265E6BE56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8E2C9BC-4F71-4807-89E0-38ED135EA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D8B0C20-0B73-4EED-A6FD-CC796C15B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F11772-D4E2-4B3E-B257-FE698B664FB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990900"/>
      </p:ext>
    </p:extLst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8997AEE-AF53-4AE9-BD5A-CEC1FBBF8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9A6A370-A453-4780-9D2D-316629BC40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2D3C26B-7169-452D-AAC1-FB330812F5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654DB86-5928-4D93-966B-15124ED81C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D34EBE72-4CB9-436E-8860-517E9402C0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16CEB70C-E9C1-4A36-9827-918C7AF10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E695F-5248-444C-A7BF-8B9265E6BE56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6381545C-E0AE-4A13-AC52-896AAA9D3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88DA84C2-6A4F-4A11-8669-685468224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13312-F491-49AB-B4C6-50F42AF0208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167521"/>
      </p:ext>
    </p:extLst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84742B-9BF5-445D-A2CA-7C0E33D0A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D45018C-9DCA-46C1-A90F-07A6C2930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E695F-5248-444C-A7BF-8B9265E6BE56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B47CCBA-C5E0-400E-86D5-8286A406B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A099552-5168-4619-B6FD-984C98F27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D9259F-C68E-4EEF-9DF4-E24EA24F528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24A37419-0A0B-8F31-1489-ED31FDB7909D}"/>
              </a:ext>
            </a:extLst>
          </p:cNvPr>
          <p:cNvSpPr/>
          <p:nvPr userDrawn="1"/>
        </p:nvSpPr>
        <p:spPr>
          <a:xfrm>
            <a:off x="0" y="0"/>
            <a:ext cx="12192000" cy="6903467"/>
          </a:xfrm>
          <a:prstGeom prst="rect">
            <a:avLst/>
          </a:prstGeom>
          <a:gradFill flip="none" rotWithShape="1">
            <a:gsLst>
              <a:gs pos="37000">
                <a:srgbClr val="0081BB"/>
              </a:gs>
              <a:gs pos="21000">
                <a:srgbClr val="0067A9"/>
              </a:gs>
              <a:gs pos="53000">
                <a:srgbClr val="00A7DB"/>
              </a:gs>
              <a:gs pos="69000">
                <a:srgbClr val="46B7E1"/>
              </a:gs>
              <a:gs pos="98230">
                <a:srgbClr val="77D1EC"/>
              </a:gs>
              <a:gs pos="84000">
                <a:srgbClr val="46B7E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9409851"/>
      </p:ext>
    </p:extLst>
  </p:cSld>
  <p:clrMapOvr>
    <a:masterClrMapping/>
  </p:clrMapOvr>
  <p:transition spd="med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47310FDB-C3F5-4FD0-8725-5204E08C3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E695F-5248-444C-A7BF-8B9265E6BE56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733715E0-9891-49F0-8F27-98A01F6CF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9E84912-E975-459F-A0A9-96F2D6AD0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9D9A99-751C-4EE1-9E46-6E0F3D9BBB4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125890"/>
      </p:ext>
    </p:extLst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603C27C-E3A4-4AE5-9ABC-6BB373F17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34596F4-1B56-4387-8E52-B08F5AD47B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A33413B-1952-4B5B-A9D8-24AE53475A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77130E9-8AB5-4E7B-BA43-102520C33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E695F-5248-444C-A7BF-8B9265E6BE56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0D4B3BB-75E8-4A34-A4F1-5AF749497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FFF5436-F2F5-4E4C-9F3A-AB72886E5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A8EDF7-B11E-41A0-8E16-D1F72EA0A63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865301"/>
      </p:ext>
    </p:extLst>
  </p:cSld>
  <p:clrMapOvr>
    <a:masterClrMapping/>
  </p:clrMapOvr>
  <p:transition spd="med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C4DEA27-7475-469A-803C-CBDB06814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C6099466-9480-426C-8DC3-CAB743BC29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DD2AC61-2DF3-440D-B406-DE439B8E88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DB65CAD-EDCD-4F82-B273-A5E4771D6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E695F-5248-444C-A7BF-8B9265E6BE56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4EEF8A3-10E0-4952-8175-8BDB0E5E6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875BDB3-4739-4388-98C4-15BAA585C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064C8D-378F-4AE3-B657-13AEBB3873E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81641"/>
      </p:ext>
    </p:extLst>
  </p:cSld>
  <p:clrMapOvr>
    <a:masterClrMapping/>
  </p:clrMapOvr>
  <p:transition spd="med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8457B720-93C6-40E1-8798-5F32855FD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986E72A-4807-4954-8480-7780823D4B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B032EBF-2163-4153-884A-77750BF83A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1E695F-5248-444C-A7BF-8B9265E6BE56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7218C18-3074-47E2-BD7F-1978AF6937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825E375-4B3C-4F98-920C-A71E270333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C4CC6FB-9DF5-4607-9F92-84A604D92FB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620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3" r:id="rId1"/>
    <p:sldLayoutId id="2147483984" r:id="rId2"/>
    <p:sldLayoutId id="2147483985" r:id="rId3"/>
    <p:sldLayoutId id="2147483986" r:id="rId4"/>
    <p:sldLayoutId id="2147483987" r:id="rId5"/>
    <p:sldLayoutId id="2147483988" r:id="rId6"/>
    <p:sldLayoutId id="2147483989" r:id="rId7"/>
    <p:sldLayoutId id="2147483990" r:id="rId8"/>
    <p:sldLayoutId id="2147483991" r:id="rId9"/>
    <p:sldLayoutId id="2147483992" r:id="rId10"/>
    <p:sldLayoutId id="2147483993" r:id="rId11"/>
  </p:sldLayoutIdLst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</p:bld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2">
            <a:extLst>
              <a:ext uri="{FF2B5EF4-FFF2-40B4-BE49-F238E27FC236}">
                <a16:creationId xmlns:a16="http://schemas.microsoft.com/office/drawing/2014/main" xmlns="" id="{E0BC6A39-98C3-4254-95AD-BB3286A1236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0" y="620688"/>
            <a:ext cx="9144000" cy="1802581"/>
          </a:xfrm>
        </p:spPr>
        <p:txBody>
          <a:bodyPr>
            <a:normAutofit/>
          </a:bodyPr>
          <a:lstStyle/>
          <a:p>
            <a:r>
              <a:rPr lang="en-US" altLang="en-US" sz="3600" dirty="0"/>
              <a:t>S</a:t>
            </a:r>
            <a:r>
              <a:rPr lang="en-GB" altLang="en-US" sz="3600" dirty="0" err="1"/>
              <a:t>tate</a:t>
            </a:r>
            <a:r>
              <a:rPr lang="en-GB" altLang="en-US" sz="3600" dirty="0"/>
              <a:t> Aid and Foreign Subsidy Control</a:t>
            </a:r>
            <a:br>
              <a:rPr lang="en-GB" altLang="en-US" sz="3600" dirty="0"/>
            </a:br>
            <a:r>
              <a:rPr lang="en-GB" altLang="en-US" sz="3600" dirty="0"/>
              <a:t>under European Union Law:</a:t>
            </a:r>
            <a:br>
              <a:rPr lang="en-GB" altLang="en-US" sz="3600" dirty="0"/>
            </a:br>
            <a:r>
              <a:rPr lang="en-GB" altLang="en-US" sz="3600" dirty="0"/>
              <a:t>recent developments and limitations</a:t>
            </a:r>
            <a:endParaRPr lang="en-US" altLang="en-US" sz="3600" dirty="0"/>
          </a:p>
        </p:txBody>
      </p:sp>
      <p:sp>
        <p:nvSpPr>
          <p:cNvPr id="15362" name="Rectangle 13">
            <a:extLst>
              <a:ext uri="{FF2B5EF4-FFF2-40B4-BE49-F238E27FC236}">
                <a16:creationId xmlns:a16="http://schemas.microsoft.com/office/drawing/2014/main" xmlns="" id="{7B54F33A-5A51-4BDB-AF2F-995CD6DE77F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42256" y="2708920"/>
            <a:ext cx="9144000" cy="1872717"/>
          </a:xfrm>
        </p:spPr>
        <p:txBody>
          <a:bodyPr>
            <a:noAutofit/>
          </a:bodyPr>
          <a:lstStyle/>
          <a:p>
            <a:r>
              <a:rPr lang="en-US" altLang="en-US" sz="2800" b="1" dirty="0"/>
              <a:t>CONOR QUIGLEY K.C.</a:t>
            </a:r>
          </a:p>
          <a:p>
            <a:r>
              <a:rPr lang="en-US" altLang="en-US" sz="2800" b="1" dirty="0"/>
              <a:t>Latvian Law Institute</a:t>
            </a:r>
          </a:p>
          <a:p>
            <a:r>
              <a:rPr lang="en-US" altLang="en-US" sz="2800" b="1" dirty="0"/>
              <a:t>12 September 2025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1856" y="4869160"/>
            <a:ext cx="2328000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E-liet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8168" y="4581128"/>
            <a:ext cx="1944216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3C7730FB-CD6B-E230-DD29-E1BC966676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Commission investigations into alleged fiscal aid to not violate State sovereignty</a:t>
            </a:r>
          </a:p>
          <a:p>
            <a:pPr lvl="1"/>
            <a:r>
              <a:rPr lang="en-US" dirty="0"/>
              <a:t>Case C-885/19P, </a:t>
            </a:r>
            <a:r>
              <a:rPr lang="en-US" i="1" dirty="0"/>
              <a:t>Fiat Chrysler Finance Europe v Commission </a:t>
            </a:r>
            <a:r>
              <a:rPr lang="en-US" dirty="0"/>
              <a:t>EU:C:2022:859, paras 65-69</a:t>
            </a:r>
          </a:p>
          <a:p>
            <a:pPr lvl="2"/>
            <a:r>
              <a:rPr lang="en-US" dirty="0"/>
              <a:t>Member States must refrain from adopting tax measures liable to constitute incompatible State aid</a:t>
            </a:r>
          </a:p>
          <a:p>
            <a:pPr lvl="2"/>
            <a:r>
              <a:rPr lang="en-US" dirty="0"/>
              <a:t> general measures do not constitute State aid</a:t>
            </a:r>
          </a:p>
          <a:p>
            <a:pPr lvl="2"/>
            <a:r>
              <a:rPr lang="en-US" dirty="0"/>
              <a:t> selectivity: whether taxation </a:t>
            </a:r>
            <a:r>
              <a:rPr lang="en-US" dirty="0" err="1"/>
              <a:t>favours</a:t>
            </a:r>
            <a:r>
              <a:rPr lang="en-US" dirty="0"/>
              <a:t> certain undertakings over other undertakings which are in a comparable factual and legal situation and which accordingly suffer different treatment</a:t>
            </a:r>
          </a:p>
          <a:p>
            <a:pPr lvl="2"/>
            <a:r>
              <a:rPr lang="en-US" dirty="0"/>
              <a:t> first, identify the relevant reference framework, which is the normal taxation</a:t>
            </a:r>
          </a:p>
          <a:p>
            <a:pPr lvl="2"/>
            <a:r>
              <a:rPr lang="en-US" dirty="0"/>
              <a:t> second, identify a derogation from the reference framework</a:t>
            </a:r>
          </a:p>
          <a:p>
            <a:pPr lvl="2"/>
            <a:r>
              <a:rPr lang="en-US" dirty="0"/>
              <a:t> third, is that differentiation justified, in that it flows from the nature or general structure of the system</a:t>
            </a:r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538946FA-7F4E-073D-6379-A1B332292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Taxation and State aid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3173319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0D8E14CF-2E94-2222-CB6F-381B6E654F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European Commission’s attempts to fights multinational tax structures through State aid control</a:t>
            </a:r>
          </a:p>
          <a:p>
            <a:pPr lvl="1"/>
            <a:r>
              <a:rPr lang="en-US" dirty="0"/>
              <a:t>e.g. Fiat, Starbucks, Amazon, McDonalds, Apple, Nike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 Taxation of subsidiaries, permanent establishments, branches</a:t>
            </a:r>
          </a:p>
          <a:p>
            <a:pPr lvl="1"/>
            <a:r>
              <a:rPr lang="en-US" dirty="0"/>
              <a:t> Commission’s arms’ length approach based on conditions of free competition</a:t>
            </a:r>
          </a:p>
          <a:p>
            <a:pPr lvl="2"/>
            <a:r>
              <a:rPr lang="en-US" dirty="0"/>
              <a:t> Cases 182/03 &amp; C-217/03, </a:t>
            </a:r>
            <a:r>
              <a:rPr lang="en-US" i="1" dirty="0"/>
              <a:t>Commission v Belgium and Forum </a:t>
            </a:r>
            <a:r>
              <a:rPr lang="en-US" dirty="0"/>
              <a:t>187, EU:C:2006:266, para 95</a:t>
            </a:r>
          </a:p>
          <a:p>
            <a:pPr lvl="2"/>
            <a:r>
              <a:rPr lang="en-US" dirty="0"/>
              <a:t> Case C-465/20P, </a:t>
            </a:r>
            <a:r>
              <a:rPr lang="en-US" i="1" dirty="0"/>
              <a:t>Commission v Ireland and Apple </a:t>
            </a:r>
            <a:r>
              <a:rPr lang="en-US" dirty="0"/>
              <a:t>EU:C:2024:724, paras 194 et seq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6C556567-B48D-8A2E-06B8-B206747CF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Taxation and State aid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3148710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210AEBB7-27CD-9F02-5551-133E86CF3D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 Article 107(2) TFEU: automatically compatible</a:t>
            </a:r>
          </a:p>
          <a:p>
            <a:pPr lvl="1"/>
            <a:r>
              <a:rPr lang="en-US" dirty="0"/>
              <a:t>aid to make good damage caused by natural disasters or exceptional occurrences</a:t>
            </a:r>
          </a:p>
          <a:p>
            <a:r>
              <a:rPr lang="en-US" dirty="0"/>
              <a:t> Article 107(3) TFEU: compatibility with sole assessment of European Commission</a:t>
            </a:r>
          </a:p>
          <a:p>
            <a:pPr lvl="1"/>
            <a:r>
              <a:rPr lang="en-US" dirty="0"/>
              <a:t> regional aid in areas of abnormally low standard of living</a:t>
            </a:r>
          </a:p>
          <a:p>
            <a:pPr lvl="1"/>
            <a:r>
              <a:rPr lang="en-US" dirty="0"/>
              <a:t> promote execution of an important project of common European interest</a:t>
            </a:r>
          </a:p>
          <a:p>
            <a:pPr lvl="1"/>
            <a:r>
              <a:rPr lang="en-US" dirty="0"/>
              <a:t> remedy serious disturbance in the economy of a Member State</a:t>
            </a:r>
          </a:p>
          <a:p>
            <a:pPr lvl="1"/>
            <a:r>
              <a:rPr lang="en-US" dirty="0"/>
              <a:t> development of economic activities or areas, e.g. R&amp;D, energy</a:t>
            </a:r>
          </a:p>
          <a:p>
            <a:pPr lvl="1"/>
            <a:r>
              <a:rPr lang="en-US" dirty="0"/>
              <a:t> culture and heritage conservation</a:t>
            </a:r>
          </a:p>
          <a:p>
            <a:r>
              <a:rPr lang="en-US" dirty="0"/>
              <a:t>Crisis aid</a:t>
            </a:r>
          </a:p>
          <a:p>
            <a:pPr lvl="1"/>
            <a:r>
              <a:rPr lang="en-US" dirty="0"/>
              <a:t>2008 financial crisis, 2020 Covid, 2022 Ukraine war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3B25E173-33BB-01FD-A5F6-E0ABADF2F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Compatible State aid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6404625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2613CBC2-757C-2BBB-9542-6DDE5FA13A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Article 108 TFEU and Procedural Regulation (EU) 2015/1989</a:t>
            </a:r>
          </a:p>
          <a:p>
            <a:r>
              <a:rPr lang="en-US" dirty="0"/>
              <a:t> New aid: Article 108(3), PR Articles 2-4.</a:t>
            </a:r>
          </a:p>
          <a:p>
            <a:pPr lvl="1"/>
            <a:r>
              <a:rPr lang="en-US" dirty="0"/>
              <a:t>requirement of advance notification to Commission</a:t>
            </a:r>
          </a:p>
          <a:p>
            <a:pPr lvl="1"/>
            <a:r>
              <a:rPr lang="en-US" dirty="0"/>
              <a:t>aid not to be put into effect pending Commission decision</a:t>
            </a:r>
          </a:p>
          <a:p>
            <a:pPr lvl="1"/>
            <a:r>
              <a:rPr lang="en-US" dirty="0"/>
              <a:t>Commission may approve aid or open formal investigation</a:t>
            </a:r>
          </a:p>
          <a:p>
            <a:r>
              <a:rPr lang="en-US" dirty="0"/>
              <a:t> Formal investigation: Article 108(2) TFEU and PR Article 5-9.</a:t>
            </a:r>
          </a:p>
          <a:p>
            <a:pPr lvl="1"/>
            <a:r>
              <a:rPr lang="en-US" dirty="0"/>
              <a:t> initial decision opening formal investigation published</a:t>
            </a:r>
          </a:p>
          <a:p>
            <a:pPr lvl="1"/>
            <a:r>
              <a:rPr lang="en-US" dirty="0"/>
              <a:t> comments invited from Member States and all interested parties</a:t>
            </a:r>
          </a:p>
          <a:p>
            <a:pPr lvl="1"/>
            <a:r>
              <a:rPr lang="en-US" dirty="0"/>
              <a:t> final decision may approve aid, possibly with conditions, or prohibit the aid</a:t>
            </a:r>
          </a:p>
          <a:p>
            <a:pPr lvl="1"/>
            <a:r>
              <a:rPr lang="en-US" dirty="0"/>
              <a:t> prohibited aid may not be put into effect.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ACAC805F-F141-C5EB-7EDA-423D675BF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Control by European Commission</a:t>
            </a:r>
          </a:p>
        </p:txBody>
      </p:sp>
    </p:spTree>
    <p:extLst>
      <p:ext uri="{BB962C8B-B14F-4D97-AF65-F5344CB8AC3E}">
        <p14:creationId xmlns:p14="http://schemas.microsoft.com/office/powerpoint/2010/main" val="2947312275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73C24BF5-BB68-2CD3-3722-64076354B6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Block exemption Regulation (EU) 651/2014</a:t>
            </a:r>
          </a:p>
          <a:p>
            <a:pPr lvl="1"/>
            <a:r>
              <a:rPr lang="en-US" dirty="0"/>
              <a:t> general conditions, e.g. notification thresholds, incentive effect</a:t>
            </a:r>
          </a:p>
          <a:p>
            <a:pPr lvl="1"/>
            <a:r>
              <a:rPr lang="en-US" dirty="0"/>
              <a:t> general exclusions, e.g. aid to undertakings in difficulty, steel and coal sectors</a:t>
            </a:r>
          </a:p>
          <a:p>
            <a:pPr lvl="1"/>
            <a:r>
              <a:rPr lang="en-US" dirty="0"/>
              <a:t> specific conditions, e.g. eligible costs and aid intensities</a:t>
            </a:r>
          </a:p>
          <a:p>
            <a:pPr lvl="1"/>
            <a:r>
              <a:rPr lang="en-US" dirty="0"/>
              <a:t> aid satisfying the block exemption is automatically compatible</a:t>
            </a:r>
          </a:p>
          <a:p>
            <a:pPr lvl="1"/>
            <a:r>
              <a:rPr lang="en-US" dirty="0"/>
              <a:t> no individual assessment required</a:t>
            </a:r>
          </a:p>
          <a:p>
            <a:r>
              <a:rPr lang="en-US" dirty="0"/>
              <a:t> Guidelines and frameworks</a:t>
            </a:r>
          </a:p>
          <a:p>
            <a:pPr lvl="1"/>
            <a:r>
              <a:rPr lang="en-US" dirty="0"/>
              <a:t>Commission’s assessment of aid that does not come within the BE</a:t>
            </a:r>
          </a:p>
          <a:p>
            <a:r>
              <a:rPr lang="en-US" dirty="0"/>
              <a:t> Individual assessment under Article 107(3)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985BB309-B2B2-310D-AA6E-30274078C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Control by European Commission</a:t>
            </a:r>
          </a:p>
        </p:txBody>
      </p:sp>
    </p:spTree>
    <p:extLst>
      <p:ext uri="{BB962C8B-B14F-4D97-AF65-F5344CB8AC3E}">
        <p14:creationId xmlns:p14="http://schemas.microsoft.com/office/powerpoint/2010/main" val="705226889"/>
      </p:ext>
    </p:extLst>
  </p:cSld>
  <p:clrMapOvr>
    <a:masterClrMapping/>
  </p:clrMapOvr>
  <p:transition spd="slow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210FD731-6397-942B-3462-EB7F173A3C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 Aid granted in infringement of Article 108(3) TFEU</a:t>
            </a:r>
          </a:p>
          <a:p>
            <a:pPr lvl="1"/>
            <a:r>
              <a:rPr lang="en-US" dirty="0"/>
              <a:t> Commission decision finding aid unlawful: PR Articles 4 and 9</a:t>
            </a:r>
          </a:p>
          <a:p>
            <a:pPr lvl="1"/>
            <a:r>
              <a:rPr lang="en-US" dirty="0"/>
              <a:t>  recovery obligation: PR Article 16</a:t>
            </a:r>
          </a:p>
          <a:p>
            <a:pPr lvl="2"/>
            <a:r>
              <a:rPr lang="en-US" dirty="0"/>
              <a:t> Member State must take all steps necessary to recover the aid</a:t>
            </a:r>
          </a:p>
          <a:p>
            <a:pPr lvl="2"/>
            <a:r>
              <a:rPr lang="en-US" dirty="0"/>
              <a:t> recovery not required if contrary to a general principle of EU law</a:t>
            </a:r>
          </a:p>
          <a:p>
            <a:pPr lvl="3"/>
            <a:r>
              <a:rPr lang="en-US" dirty="0"/>
              <a:t> recovery not disproportionate</a:t>
            </a:r>
          </a:p>
          <a:p>
            <a:pPr lvl="3"/>
            <a:r>
              <a:rPr lang="en-US" dirty="0"/>
              <a:t> recovery is not a penalty</a:t>
            </a:r>
          </a:p>
          <a:p>
            <a:pPr lvl="3"/>
            <a:r>
              <a:rPr lang="en-US" dirty="0"/>
              <a:t> protection of legitimate expectations</a:t>
            </a:r>
          </a:p>
          <a:p>
            <a:pPr lvl="2"/>
            <a:r>
              <a:rPr lang="en-US" dirty="0"/>
              <a:t> recovery shall include interest</a:t>
            </a:r>
          </a:p>
          <a:p>
            <a:pPr lvl="2"/>
            <a:r>
              <a:rPr lang="en-US" dirty="0"/>
              <a:t> limitation period 10 years from date the aid is awarded: PR Article 17(1)</a:t>
            </a:r>
          </a:p>
          <a:p>
            <a:r>
              <a:rPr lang="en-US" dirty="0"/>
              <a:t>Commission Notice on recovery of unlawful aid</a:t>
            </a:r>
          </a:p>
          <a:p>
            <a:r>
              <a:rPr lang="en-US" dirty="0"/>
              <a:t>Failure of Member State to implement recovery obligation</a:t>
            </a:r>
          </a:p>
          <a:p>
            <a:pPr lvl="1"/>
            <a:r>
              <a:rPr lang="en-US" dirty="0"/>
              <a:t> lump sum penalty; periodic penalty payment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23FAE5CF-30E7-2EB8-156C-610B4CBF3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Unlawful State aid; recovery obligation</a:t>
            </a:r>
          </a:p>
        </p:txBody>
      </p:sp>
    </p:spTree>
    <p:extLst>
      <p:ext uri="{BB962C8B-B14F-4D97-AF65-F5344CB8AC3E}">
        <p14:creationId xmlns:p14="http://schemas.microsoft.com/office/powerpoint/2010/main" val="1999113935"/>
      </p:ext>
    </p:extLst>
  </p:cSld>
  <p:clrMapOvr>
    <a:masterClrMapping/>
  </p:clrMapOvr>
  <p:transition spd="slow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924A7832-677B-E589-43D2-ED483FF45B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 Article 4(3) TFEU: national courts must take all appropriate measures</a:t>
            </a:r>
          </a:p>
          <a:p>
            <a:r>
              <a:rPr lang="en-US" dirty="0"/>
              <a:t>PR does not apply to national courts</a:t>
            </a:r>
          </a:p>
          <a:p>
            <a:r>
              <a:rPr lang="en-US" dirty="0"/>
              <a:t>Commission Notice on enforcement of State aid rules by national courts</a:t>
            </a:r>
          </a:p>
          <a:p>
            <a:r>
              <a:rPr lang="en-US" dirty="0"/>
              <a:t> Powers of national courts</a:t>
            </a:r>
          </a:p>
          <a:p>
            <a:pPr lvl="1"/>
            <a:r>
              <a:rPr lang="en-US" dirty="0"/>
              <a:t> interpretation of Article 107(1) TFEU: existence of aid</a:t>
            </a:r>
          </a:p>
          <a:p>
            <a:pPr lvl="1"/>
            <a:r>
              <a:rPr lang="en-US" dirty="0"/>
              <a:t> whether notification under Article 108(3) TFEU has been effected</a:t>
            </a:r>
          </a:p>
          <a:p>
            <a:pPr lvl="1"/>
            <a:r>
              <a:rPr lang="en-US" dirty="0"/>
              <a:t> reference to CJEU under Article 267 TFEU for preliminary ruling</a:t>
            </a:r>
          </a:p>
          <a:p>
            <a:pPr lvl="1"/>
            <a:r>
              <a:rPr lang="en-US" dirty="0"/>
              <a:t> cooperation procedure with European Commission</a:t>
            </a:r>
          </a:p>
          <a:p>
            <a:pPr lvl="1"/>
            <a:r>
              <a:rPr lang="en-US" dirty="0"/>
              <a:t> no power for national court to consider compatibility of aid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5EC21401-9792-CF7C-C77B-7F7D474CD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Role of national courts: direct effect</a:t>
            </a:r>
          </a:p>
        </p:txBody>
      </p:sp>
    </p:spTree>
    <p:extLst>
      <p:ext uri="{BB962C8B-B14F-4D97-AF65-F5344CB8AC3E}">
        <p14:creationId xmlns:p14="http://schemas.microsoft.com/office/powerpoint/2010/main" val="2440288376"/>
      </p:ext>
    </p:extLst>
  </p:cSld>
  <p:clrMapOvr>
    <a:masterClrMapping/>
  </p:clrMapOvr>
  <p:transition spd="slow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D7DDA4C4-EBD1-007A-E19D-B82A4BCE54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Infringement of Article 108(3) TFEU is directly effective</a:t>
            </a:r>
          </a:p>
          <a:p>
            <a:pPr lvl="1"/>
            <a:r>
              <a:rPr lang="en-US" dirty="0"/>
              <a:t> national court must take all steps necessary to recover unlawful aid</a:t>
            </a:r>
          </a:p>
          <a:p>
            <a:pPr lvl="1"/>
            <a:r>
              <a:rPr lang="en-US" dirty="0"/>
              <a:t> for national law to determine procedures as long as they allow for effective enforcement of Article 108(3) TFEU</a:t>
            </a:r>
          </a:p>
          <a:p>
            <a:pPr lvl="1"/>
            <a:r>
              <a:rPr lang="en-US" dirty="0"/>
              <a:t> national procedural, evidential and substantive rules</a:t>
            </a:r>
          </a:p>
          <a:p>
            <a:pPr lvl="1"/>
            <a:r>
              <a:rPr lang="en-US" dirty="0"/>
              <a:t> national limitation periods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National authority must recover aid on its own initiative</a:t>
            </a:r>
          </a:p>
          <a:p>
            <a:pPr lvl="2"/>
            <a:r>
              <a:rPr lang="en-US" dirty="0"/>
              <a:t>Case C-349/17, </a:t>
            </a:r>
            <a:r>
              <a:rPr lang="en-US" i="1" dirty="0"/>
              <a:t>Eesti Pagar AS </a:t>
            </a:r>
            <a:r>
              <a:rPr lang="en-US" dirty="0"/>
              <a:t>EU:C:2019:172, para 92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F1955D6A-24BC-A528-06A2-6526BEAB3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Role of national courts: direct effect</a:t>
            </a:r>
          </a:p>
        </p:txBody>
      </p:sp>
    </p:spTree>
    <p:extLst>
      <p:ext uri="{BB962C8B-B14F-4D97-AF65-F5344CB8AC3E}">
        <p14:creationId xmlns:p14="http://schemas.microsoft.com/office/powerpoint/2010/main" val="2423331928"/>
      </p:ext>
    </p:extLst>
  </p:cSld>
  <p:clrMapOvr>
    <a:masterClrMapping/>
  </p:clrMapOvr>
  <p:transition spd="slow">
    <p:wip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14FE9ABC-0B5C-EDF8-0686-3F9C65EB1B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Arbitration pursuant to international investment treaties</a:t>
            </a:r>
          </a:p>
          <a:p>
            <a:pPr lvl="1"/>
            <a:r>
              <a:rPr lang="en-US" dirty="0"/>
              <a:t> Arbitration  proceedings derive from international treaties</a:t>
            </a:r>
          </a:p>
          <a:p>
            <a:pPr lvl="2"/>
            <a:r>
              <a:rPr lang="en-US" dirty="0"/>
              <a:t>bilateral investment treaties</a:t>
            </a:r>
          </a:p>
          <a:p>
            <a:pPr lvl="3"/>
            <a:r>
              <a:rPr lang="en-US" dirty="0"/>
              <a:t>Case C-284/16 </a:t>
            </a:r>
            <a:r>
              <a:rPr lang="en-US" i="1" dirty="0"/>
              <a:t>Achmea</a:t>
            </a:r>
            <a:r>
              <a:rPr lang="en-US" dirty="0"/>
              <a:t> EU:C:2018:158</a:t>
            </a:r>
          </a:p>
          <a:p>
            <a:pPr lvl="2"/>
            <a:r>
              <a:rPr lang="en-US" dirty="0"/>
              <a:t>multilateral treaties, e.g. Energy Charter Treaty</a:t>
            </a:r>
          </a:p>
          <a:p>
            <a:pPr lvl="3"/>
            <a:r>
              <a:rPr lang="en-US" dirty="0"/>
              <a:t>Case C-741/19, </a:t>
            </a:r>
            <a:r>
              <a:rPr lang="en-US" i="1" dirty="0"/>
              <a:t>Komstroy</a:t>
            </a:r>
            <a:r>
              <a:rPr lang="en-US" dirty="0"/>
              <a:t> EU:C:2021:655</a:t>
            </a:r>
          </a:p>
          <a:p>
            <a:pPr lvl="2"/>
            <a:r>
              <a:rPr lang="en-US" dirty="0"/>
              <a:t> specific issue of State aid</a:t>
            </a:r>
          </a:p>
          <a:p>
            <a:pPr lvl="3"/>
            <a:r>
              <a:rPr lang="en-US" dirty="0"/>
              <a:t>Case C-638/19 </a:t>
            </a:r>
            <a:r>
              <a:rPr lang="en-US" i="1" dirty="0"/>
              <a:t>European Food </a:t>
            </a:r>
            <a:r>
              <a:rPr lang="en-US" dirty="0"/>
              <a:t>EU:C:2022:50</a:t>
            </a:r>
          </a:p>
          <a:p>
            <a:pPr lvl="1"/>
            <a:r>
              <a:rPr lang="en-US" dirty="0"/>
              <a:t>No ability to refer questions to CJEU under Article 267 TFEU</a:t>
            </a:r>
          </a:p>
          <a:p>
            <a:pPr lvl="1"/>
            <a:r>
              <a:rPr lang="en-US" dirty="0"/>
              <a:t>Infringement of Article 344 TFEU – MS may not refer disputes to other forms of settlement</a:t>
            </a:r>
          </a:p>
          <a:p>
            <a:pPr lvl="1"/>
            <a:r>
              <a:rPr lang="en-US" dirty="0"/>
              <a:t>No right of appeal to national court</a:t>
            </a:r>
          </a:p>
          <a:p>
            <a:pPr lvl="1"/>
            <a:r>
              <a:rPr lang="en-GB" dirty="0"/>
              <a:t>Approach of non-MS courts: </a:t>
            </a:r>
          </a:p>
          <a:p>
            <a:pPr lvl="2"/>
            <a:r>
              <a:rPr lang="en-GB" dirty="0"/>
              <a:t>US and Australia, primacy of international </a:t>
            </a:r>
            <a:r>
              <a:rPr lang="en-GB"/>
              <a:t>investment treaty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545B8554-FEE6-CB70-1562-0221B8F82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State aid and arbitration proceedings</a:t>
            </a:r>
          </a:p>
        </p:txBody>
      </p:sp>
    </p:spTree>
    <p:extLst>
      <p:ext uri="{BB962C8B-B14F-4D97-AF65-F5344CB8AC3E}">
        <p14:creationId xmlns:p14="http://schemas.microsoft.com/office/powerpoint/2010/main" val="3129931870"/>
      </p:ext>
    </p:extLst>
  </p:cSld>
  <p:clrMapOvr>
    <a:masterClrMapping/>
  </p:clrMapOvr>
  <p:transition spd="slow">
    <p:wip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6B1D3552-060F-A032-F999-3877CA9C4C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Commercial arbitration proceedings</a:t>
            </a:r>
          </a:p>
          <a:p>
            <a:pPr lvl="1"/>
            <a:r>
              <a:rPr lang="en-US" dirty="0"/>
              <a:t>Case C-126/97, </a:t>
            </a:r>
            <a:r>
              <a:rPr lang="en-US" i="1" dirty="0"/>
              <a:t>Eco-Swiss v Benneton International </a:t>
            </a:r>
            <a:r>
              <a:rPr lang="en-US" dirty="0"/>
              <a:t>EU:C:1999:269</a:t>
            </a:r>
          </a:p>
          <a:p>
            <a:pPr lvl="2"/>
            <a:r>
              <a:rPr lang="en-US" dirty="0"/>
              <a:t> arbitration agreed by the parties</a:t>
            </a:r>
          </a:p>
          <a:p>
            <a:pPr lvl="2"/>
            <a:r>
              <a:rPr lang="en-US" dirty="0"/>
              <a:t> review should be limited in scope	</a:t>
            </a:r>
          </a:p>
          <a:p>
            <a:pPr lvl="2"/>
            <a:r>
              <a:rPr lang="en-US" dirty="0"/>
              <a:t> applies equally to competition law disputes</a:t>
            </a:r>
          </a:p>
          <a:p>
            <a:pPr lvl="2"/>
            <a:r>
              <a:rPr lang="en-US" dirty="0"/>
              <a:t> must be sufficient court review to determine validity of arbitration award</a:t>
            </a:r>
          </a:p>
          <a:p>
            <a:pPr lvl="1"/>
            <a:r>
              <a:rPr lang="en-US" dirty="0"/>
              <a:t>Case C-168/05, </a:t>
            </a:r>
            <a:r>
              <a:rPr lang="en-US" i="1" dirty="0"/>
              <a:t>Mostaza Claro </a:t>
            </a:r>
            <a:r>
              <a:rPr lang="en-US" dirty="0"/>
              <a:t>EU:C:2006:675</a:t>
            </a:r>
          </a:p>
          <a:p>
            <a:pPr lvl="1"/>
            <a:r>
              <a:rPr lang="en-US" dirty="0"/>
              <a:t>Case 124/21P </a:t>
            </a:r>
            <a:r>
              <a:rPr lang="en-US" i="1" dirty="0"/>
              <a:t>International Skating Union </a:t>
            </a:r>
            <a:r>
              <a:rPr lang="en-US" dirty="0"/>
              <a:t>EU:C:2023:988</a:t>
            </a:r>
          </a:p>
          <a:p>
            <a:pPr lvl="1"/>
            <a:r>
              <a:rPr lang="en-US" dirty="0"/>
              <a:t>Case C-600/23, </a:t>
            </a:r>
            <a:r>
              <a:rPr lang="en-US" i="1" dirty="0"/>
              <a:t>Seraing v FIFA and UEFA </a:t>
            </a:r>
            <a:r>
              <a:rPr lang="en-US" dirty="0"/>
              <a:t>EU:C:2025:617</a:t>
            </a:r>
          </a:p>
          <a:p>
            <a:pPr lvl="1"/>
            <a:endParaRPr lang="en-US" dirty="0"/>
          </a:p>
          <a:p>
            <a:pPr lvl="2"/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8D8350C1-2BCD-066D-405B-6D50F4B32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State aid and arbitration proceedings</a:t>
            </a:r>
          </a:p>
        </p:txBody>
      </p:sp>
    </p:spTree>
    <p:extLst>
      <p:ext uri="{BB962C8B-B14F-4D97-AF65-F5344CB8AC3E}">
        <p14:creationId xmlns:p14="http://schemas.microsoft.com/office/powerpoint/2010/main" val="144689129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8CF211BB-0D60-8E01-B2B5-02DD3BE1BE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Comprehensive overview of EU State aid law and the new EU Foreign Subsidies Regulation, framed within the broader context of EU competition law</a:t>
            </a:r>
          </a:p>
          <a:p>
            <a:pPr lvl="1"/>
            <a:r>
              <a:rPr lang="en-GB" dirty="0"/>
              <a:t>State aid, competition law and the internal market</a:t>
            </a:r>
          </a:p>
          <a:p>
            <a:pPr lvl="1"/>
            <a:r>
              <a:rPr lang="en-GB" dirty="0"/>
              <a:t>Elements of State aid: Article 107(1) TFEU</a:t>
            </a:r>
          </a:p>
          <a:p>
            <a:pPr lvl="1"/>
            <a:r>
              <a:rPr lang="en-GB" dirty="0"/>
              <a:t>Taxation and State aid</a:t>
            </a:r>
          </a:p>
          <a:p>
            <a:pPr lvl="1"/>
            <a:r>
              <a:rPr lang="en-GB" dirty="0"/>
              <a:t>Compatible State aid: Article 107(2)-(3) TFEU</a:t>
            </a:r>
          </a:p>
          <a:p>
            <a:pPr lvl="1"/>
            <a:r>
              <a:rPr lang="en-GB" dirty="0"/>
              <a:t>Control by European Commission: Article 108 TFEU</a:t>
            </a:r>
          </a:p>
          <a:p>
            <a:pPr lvl="1"/>
            <a:r>
              <a:rPr lang="en-GB" dirty="0"/>
              <a:t>Unlawful State aid; recovery obligation: Article 108(3) TFEU</a:t>
            </a:r>
          </a:p>
          <a:p>
            <a:pPr lvl="1"/>
            <a:r>
              <a:rPr lang="en-GB" dirty="0"/>
              <a:t>Role of national courts: direct effect of Article 108(3)</a:t>
            </a:r>
          </a:p>
          <a:p>
            <a:pPr lvl="1"/>
            <a:r>
              <a:rPr lang="en-GB" dirty="0"/>
              <a:t>State aid and arbitration proceedings</a:t>
            </a:r>
          </a:p>
          <a:p>
            <a:pPr lvl="1"/>
            <a:r>
              <a:rPr lang="en-GB" dirty="0"/>
              <a:t>Foreign Subsidies Regulation (EU) 2022/2560</a:t>
            </a:r>
          </a:p>
          <a:p>
            <a:pPr lvl="1"/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747F2DD7-DDBD-DFC2-7C18-0BB50F5B6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</a:t>
            </a:r>
            <a:r>
              <a:rPr lang="en-GB" altLang="en-US" dirty="0" err="1"/>
              <a:t>tate</a:t>
            </a:r>
            <a:r>
              <a:rPr lang="en-GB" altLang="en-US" dirty="0"/>
              <a:t> Aid and Foreign Subsidy Control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4411122"/>
      </p:ext>
    </p:extLst>
  </p:cSld>
  <p:clrMapOvr>
    <a:masterClrMapping/>
  </p:clrMapOvr>
  <p:transition spd="slow">
    <p:wip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6557456F-961D-68EB-3A95-80718992AD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Regulation (EU) 2022/2560 on foreign subsidies distorting the internal market</a:t>
            </a:r>
          </a:p>
          <a:p>
            <a:pPr lvl="1"/>
            <a:r>
              <a:rPr lang="en-US" dirty="0"/>
              <a:t>to contribute to proper functioning of the internal market: Article 1(1)</a:t>
            </a:r>
          </a:p>
          <a:p>
            <a:pPr lvl="2"/>
            <a:r>
              <a:rPr lang="en-US" dirty="0"/>
              <a:t> harmonized framework to address distortions caused by foreign subsidies</a:t>
            </a:r>
          </a:p>
          <a:p>
            <a:pPr lvl="2"/>
            <a:r>
              <a:rPr lang="en-US" dirty="0"/>
              <a:t> ensuring level playing field</a:t>
            </a:r>
          </a:p>
          <a:p>
            <a:pPr lvl="1"/>
            <a:r>
              <a:rPr lang="en-GB" dirty="0"/>
              <a:t> distinguish between foreign subsidy and foreign contribution: Article 3</a:t>
            </a:r>
          </a:p>
          <a:p>
            <a:pPr lvl="2"/>
            <a:r>
              <a:rPr lang="en-GB" dirty="0"/>
              <a:t> third country provides financial contribution which confers a benefit</a:t>
            </a:r>
          </a:p>
          <a:p>
            <a:pPr lvl="2"/>
            <a:r>
              <a:rPr lang="en-GB" dirty="0"/>
              <a:t> economic activity in the internal market</a:t>
            </a:r>
          </a:p>
          <a:p>
            <a:pPr lvl="2"/>
            <a:r>
              <a:rPr lang="en-GB" dirty="0"/>
              <a:t> limited to one or more undertakings</a:t>
            </a:r>
          </a:p>
          <a:p>
            <a:pPr lvl="1"/>
            <a:r>
              <a:rPr lang="en-GB" dirty="0"/>
              <a:t> financial contribution includes: Article 3(2)</a:t>
            </a:r>
          </a:p>
          <a:p>
            <a:pPr lvl="2"/>
            <a:r>
              <a:rPr lang="en-GB" dirty="0"/>
              <a:t> transfer of funds</a:t>
            </a:r>
          </a:p>
          <a:p>
            <a:pPr lvl="2"/>
            <a:r>
              <a:rPr lang="en-GB" dirty="0"/>
              <a:t> foregoing of revenue</a:t>
            </a:r>
          </a:p>
          <a:p>
            <a:pPr lvl="2"/>
            <a:r>
              <a:rPr lang="en-GB" dirty="0"/>
              <a:t> provision of goods or services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A4D5AF75-1F51-6E08-AE73-93E58308A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Foreign Subsidies Regulation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4603937"/>
      </p:ext>
    </p:extLst>
  </p:cSld>
  <p:clrMapOvr>
    <a:masterClrMapping/>
  </p:clrMapOvr>
  <p:transition spd="slow">
    <p:wip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E2E10DDB-04F4-EBF9-36D9-C23FDD69A1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 Distortions in the internal market: Article 4</a:t>
            </a:r>
          </a:p>
          <a:p>
            <a:pPr lvl="1"/>
            <a:r>
              <a:rPr lang="en-US" dirty="0"/>
              <a:t> foreign subsidy liable to improve competitive position of undertaking</a:t>
            </a:r>
          </a:p>
          <a:p>
            <a:pPr lvl="1"/>
            <a:r>
              <a:rPr lang="en-US" dirty="0"/>
              <a:t> actually or potentially affects competition in the internal market</a:t>
            </a:r>
          </a:p>
          <a:p>
            <a:pPr lvl="1"/>
            <a:r>
              <a:rPr lang="en-US" dirty="0"/>
              <a:t> indicators:</a:t>
            </a:r>
          </a:p>
          <a:p>
            <a:pPr lvl="2"/>
            <a:r>
              <a:rPr lang="en-US" dirty="0"/>
              <a:t> amount of subsidy</a:t>
            </a:r>
          </a:p>
          <a:p>
            <a:pPr lvl="2"/>
            <a:r>
              <a:rPr lang="en-US" dirty="0"/>
              <a:t> nature of the subsidy</a:t>
            </a:r>
          </a:p>
          <a:p>
            <a:pPr lvl="2"/>
            <a:r>
              <a:rPr lang="en-US" dirty="0"/>
              <a:t> situation of the undertaking</a:t>
            </a:r>
          </a:p>
          <a:p>
            <a:pPr lvl="2"/>
            <a:r>
              <a:rPr lang="en-US" dirty="0"/>
              <a:t> level and evolution of the economic activity</a:t>
            </a:r>
          </a:p>
          <a:p>
            <a:pPr lvl="2"/>
            <a:r>
              <a:rPr lang="en-US" dirty="0"/>
              <a:t> purpose and conditions attached, and use on the internal market</a:t>
            </a:r>
          </a:p>
          <a:p>
            <a:pPr lvl="2"/>
            <a:r>
              <a:rPr lang="en-US" dirty="0"/>
              <a:t> under €4 million unlikely to distort internal market</a:t>
            </a:r>
          </a:p>
          <a:p>
            <a:pPr lvl="2"/>
            <a:r>
              <a:rPr lang="en-US" dirty="0"/>
              <a:t> </a:t>
            </a:r>
            <a:r>
              <a:rPr lang="en-US" i="1" dirty="0"/>
              <a:t>de minimis </a:t>
            </a:r>
            <a:r>
              <a:rPr lang="en-US" dirty="0"/>
              <a:t>aid</a:t>
            </a:r>
          </a:p>
          <a:p>
            <a:pPr lvl="2"/>
            <a:r>
              <a:rPr lang="en-US" dirty="0"/>
              <a:t> natural disasters or exceptional </a:t>
            </a:r>
            <a:r>
              <a:rPr lang="en-US" dirty="0" err="1"/>
              <a:t>occcurrences</a:t>
            </a:r>
            <a:endParaRPr lang="en-US" dirty="0"/>
          </a:p>
          <a:p>
            <a:r>
              <a:rPr lang="en-US" dirty="0"/>
              <a:t> Categories most likely to distort internal market: Article 5</a:t>
            </a:r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689DDC0F-9941-DAE8-8C68-6E52064E0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Foreign Subsidies Regulation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5898600"/>
      </p:ext>
    </p:extLst>
  </p:cSld>
  <p:clrMapOvr>
    <a:masterClrMapping/>
  </p:clrMapOvr>
  <p:transition spd="slow">
    <p:wip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5A6B0497-FF3F-A0FB-BCC1-FBD4AA601E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Balancing test: Article 6</a:t>
            </a:r>
          </a:p>
          <a:p>
            <a:pPr lvl="1"/>
            <a:r>
              <a:rPr lang="en-US" dirty="0"/>
              <a:t>Balance negative effects of distortion against positive effects</a:t>
            </a:r>
          </a:p>
          <a:p>
            <a:pPr lvl="2"/>
            <a:r>
              <a:rPr lang="en-US" dirty="0"/>
              <a:t> development of subsidized economic activity</a:t>
            </a:r>
          </a:p>
          <a:p>
            <a:pPr lvl="2"/>
            <a:r>
              <a:rPr lang="en-GB" dirty="0"/>
              <a:t> relevant policy objectives</a:t>
            </a:r>
          </a:p>
          <a:p>
            <a:r>
              <a:rPr lang="en-GB" dirty="0"/>
              <a:t> Commitments and redressive measures: Article 7</a:t>
            </a:r>
          </a:p>
          <a:p>
            <a:pPr lvl="1"/>
            <a:r>
              <a:rPr lang="en-GB" dirty="0"/>
              <a:t> Commission may impose redressive measures to remedy distortion</a:t>
            </a:r>
          </a:p>
          <a:p>
            <a:pPr lvl="2"/>
            <a:r>
              <a:rPr lang="en-GB" dirty="0"/>
              <a:t> alternatively, acceptance of commitments offered by the undertaking</a:t>
            </a:r>
          </a:p>
          <a:p>
            <a:pPr lvl="2"/>
            <a:r>
              <a:rPr lang="en-GB" dirty="0"/>
              <a:t> proportionate and fully effective</a:t>
            </a:r>
          </a:p>
          <a:p>
            <a:pPr lvl="3"/>
            <a:r>
              <a:rPr lang="en-GB" dirty="0"/>
              <a:t>repayment</a:t>
            </a:r>
          </a:p>
          <a:p>
            <a:pPr lvl="3"/>
            <a:r>
              <a:rPr lang="en-GB" dirty="0"/>
              <a:t>access to infrastructure</a:t>
            </a:r>
          </a:p>
          <a:p>
            <a:pPr lvl="3"/>
            <a:r>
              <a:rPr lang="en-GB" dirty="0"/>
              <a:t>reduce capacity or market presence</a:t>
            </a:r>
          </a:p>
          <a:p>
            <a:pPr lvl="3"/>
            <a:r>
              <a:rPr lang="en-GB" dirty="0"/>
              <a:t>refrain from certain investments; divestment</a:t>
            </a:r>
          </a:p>
          <a:p>
            <a:pPr lvl="3"/>
            <a:r>
              <a:rPr lang="en-GB" dirty="0"/>
              <a:t>dissolve concentration</a:t>
            </a:r>
          </a:p>
          <a:p>
            <a:pPr lvl="3"/>
            <a:r>
              <a:rPr lang="en-GB" dirty="0"/>
              <a:t> adaptation of governance structure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3895DB0C-00A6-42C6-2B9C-51557D989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2766" y="820477"/>
            <a:ext cx="10515600" cy="1325563"/>
          </a:xfrm>
        </p:spPr>
        <p:txBody>
          <a:bodyPr/>
          <a:lstStyle/>
          <a:p>
            <a:r>
              <a:rPr lang="en-US" dirty="0"/>
              <a:t>Foreign Subsidies Regulation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0601492"/>
      </p:ext>
    </p:extLst>
  </p:cSld>
  <p:clrMapOvr>
    <a:masterClrMapping/>
  </p:clrMapOvr>
  <p:transition spd="slow">
    <p:wip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37468B67-ED3D-27A0-7733-FD58307EA3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Ex officio </a:t>
            </a:r>
            <a:r>
              <a:rPr lang="en-US" dirty="0"/>
              <a:t>review by Commission: Article 9</a:t>
            </a:r>
          </a:p>
          <a:p>
            <a:pPr lvl="1"/>
            <a:r>
              <a:rPr lang="en-US" dirty="0"/>
              <a:t> Commission acts on own initiative</a:t>
            </a:r>
          </a:p>
          <a:p>
            <a:pPr lvl="1"/>
            <a:r>
              <a:rPr lang="en-US" dirty="0"/>
              <a:t> information from any source</a:t>
            </a:r>
            <a:endParaRPr lang="en-GB" dirty="0"/>
          </a:p>
          <a:p>
            <a:r>
              <a:rPr lang="en-GB" dirty="0"/>
              <a:t>Preliminary review: Article 10</a:t>
            </a:r>
          </a:p>
          <a:p>
            <a:pPr lvl="1"/>
            <a:r>
              <a:rPr lang="en-GB" dirty="0"/>
              <a:t> where possibility that foreign subsidy distorts internal market</a:t>
            </a:r>
          </a:p>
          <a:p>
            <a:pPr lvl="1"/>
            <a:r>
              <a:rPr lang="en-GB" dirty="0"/>
              <a:t> open in-depth investigation</a:t>
            </a:r>
          </a:p>
          <a:p>
            <a:pPr lvl="1"/>
            <a:r>
              <a:rPr lang="en-GB" dirty="0"/>
              <a:t> inform undertakings under investigation, Member States, publication</a:t>
            </a:r>
          </a:p>
          <a:p>
            <a:r>
              <a:rPr lang="en-GB" dirty="0"/>
              <a:t> In-depth investigation: Article 11</a:t>
            </a:r>
          </a:p>
          <a:p>
            <a:pPr lvl="1"/>
            <a:r>
              <a:rPr lang="en-GB" dirty="0"/>
              <a:t> impose redressive measures</a:t>
            </a:r>
          </a:p>
          <a:p>
            <a:pPr lvl="1"/>
            <a:r>
              <a:rPr lang="en-GB" dirty="0"/>
              <a:t> accept commitments</a:t>
            </a:r>
          </a:p>
          <a:p>
            <a:pPr lvl="1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CB0F603C-34A3-8B01-EF6B-41355E425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Foreign Subsidies Regulation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9742039"/>
      </p:ext>
    </p:extLst>
  </p:cSld>
  <p:clrMapOvr>
    <a:masterClrMapping/>
  </p:clrMapOvr>
  <p:transition spd="slow">
    <p:wip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7B536008-E9C1-05D8-7E80-55F951CE03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Concentration / merger control: Articles 19-21</a:t>
            </a:r>
          </a:p>
          <a:p>
            <a:pPr lvl="1"/>
            <a:r>
              <a:rPr lang="en-US" dirty="0"/>
              <a:t> merger of two or more previously independent undertakings</a:t>
            </a:r>
          </a:p>
          <a:p>
            <a:pPr lvl="1"/>
            <a:r>
              <a:rPr lang="en-US" dirty="0"/>
              <a:t> acquisition of direct or indirect control of other undertakings</a:t>
            </a:r>
          </a:p>
          <a:p>
            <a:pPr lvl="1"/>
            <a:r>
              <a:rPr lang="en-US" dirty="0"/>
              <a:t> creation of joint venture</a:t>
            </a:r>
          </a:p>
          <a:p>
            <a:pPr lvl="1"/>
            <a:r>
              <a:rPr lang="en-US" dirty="0"/>
              <a:t> turnover of more than €500 million</a:t>
            </a:r>
          </a:p>
          <a:p>
            <a:pPr lvl="1"/>
            <a:r>
              <a:rPr lang="en-US" dirty="0"/>
              <a:t> contribution of more than €50 million</a:t>
            </a:r>
          </a:p>
          <a:p>
            <a:pPr lvl="1"/>
            <a:r>
              <a:rPr lang="en-US" dirty="0"/>
              <a:t> prior notification </a:t>
            </a:r>
          </a:p>
          <a:p>
            <a:r>
              <a:rPr lang="en-US" dirty="0"/>
              <a:t>Public procurement: Articles 27-28</a:t>
            </a:r>
          </a:p>
          <a:p>
            <a:pPr lvl="1"/>
            <a:r>
              <a:rPr lang="en-US" dirty="0"/>
              <a:t> distortion in public procurement procedure</a:t>
            </a:r>
          </a:p>
          <a:p>
            <a:pPr lvl="1"/>
            <a:r>
              <a:rPr lang="en-US" dirty="0"/>
              <a:t> notifiable foreign financial contribution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4C58A9E3-24C6-BDE8-4605-E783FB651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Foreign Subsidies Regulation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4460520"/>
      </p:ext>
    </p:extLst>
  </p:cSld>
  <p:clrMapOvr>
    <a:masterClrMapping/>
  </p:clrMapOvr>
  <p:transition spd="slow">
    <p:wip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2687C900-45D7-872E-8E86-21459B656E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Investigations in first two years:</a:t>
            </a:r>
          </a:p>
          <a:p>
            <a:pPr lvl="1"/>
            <a:r>
              <a:rPr lang="en-US" dirty="0"/>
              <a:t>DG COMP FSR Directorate, 40 officials</a:t>
            </a:r>
          </a:p>
          <a:p>
            <a:r>
              <a:rPr lang="en-US" dirty="0"/>
              <a:t> </a:t>
            </a:r>
            <a:r>
              <a:rPr lang="en-US" i="1" dirty="0"/>
              <a:t>ex officio </a:t>
            </a:r>
            <a:r>
              <a:rPr lang="en-US" dirty="0"/>
              <a:t>investigations:</a:t>
            </a:r>
          </a:p>
          <a:p>
            <a:pPr lvl="1"/>
            <a:r>
              <a:rPr lang="en-US" dirty="0"/>
              <a:t> wind turbines</a:t>
            </a:r>
          </a:p>
          <a:p>
            <a:pPr lvl="1"/>
            <a:r>
              <a:rPr lang="en-US" dirty="0"/>
              <a:t> security equipment</a:t>
            </a:r>
          </a:p>
          <a:p>
            <a:r>
              <a:rPr lang="en-US" dirty="0"/>
              <a:t> mergers notifications:</a:t>
            </a:r>
          </a:p>
          <a:p>
            <a:pPr lvl="1"/>
            <a:r>
              <a:rPr lang="en-US" dirty="0"/>
              <a:t> originally anticipated 30 notifications annually</a:t>
            </a:r>
          </a:p>
          <a:p>
            <a:pPr lvl="1"/>
            <a:r>
              <a:rPr lang="en-US" dirty="0"/>
              <a:t> predominantly financial services, energy, consumer goods</a:t>
            </a:r>
          </a:p>
          <a:p>
            <a:pPr lvl="1"/>
            <a:r>
              <a:rPr lang="en-US" dirty="0"/>
              <a:t> 43 involve US firms</a:t>
            </a:r>
          </a:p>
          <a:p>
            <a:pPr lvl="1"/>
            <a:r>
              <a:rPr lang="en-US" dirty="0"/>
              <a:t> 179 notifications by July 2025</a:t>
            </a:r>
          </a:p>
          <a:p>
            <a:pPr lvl="1"/>
            <a:r>
              <a:rPr lang="en-US" dirty="0"/>
              <a:t> only two in-depth investigations</a:t>
            </a:r>
          </a:p>
          <a:p>
            <a:r>
              <a:rPr lang="en-US" dirty="0"/>
              <a:t> procurement notifications:</a:t>
            </a:r>
          </a:p>
          <a:p>
            <a:pPr lvl="1"/>
            <a:r>
              <a:rPr lang="en-US" dirty="0"/>
              <a:t>DG GROW: 2000 filings</a:t>
            </a:r>
          </a:p>
          <a:p>
            <a:pPr lvl="1"/>
            <a:r>
              <a:rPr lang="en-US" dirty="0"/>
              <a:t> 3 in-depth investigations: all bids withdrawn</a:t>
            </a:r>
          </a:p>
          <a:p>
            <a:r>
              <a:rPr lang="en-US" dirty="0"/>
              <a:t> forthcoming guidelines:</a:t>
            </a:r>
          </a:p>
          <a:p>
            <a:pPr lvl="1"/>
            <a:r>
              <a:rPr lang="en-US" dirty="0"/>
              <a:t> draft guidelines March 2025</a:t>
            </a:r>
          </a:p>
          <a:p>
            <a:pPr lvl="1"/>
            <a:r>
              <a:rPr lang="en-GB" dirty="0"/>
              <a:t> comments requested by September 11, 2025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88F1052F-7922-8385-0C56-89162C8D4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Foreign Subsidies Regulation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8437731"/>
      </p:ext>
    </p:extLst>
  </p:cSld>
  <p:clrMapOvr>
    <a:masterClrMapping/>
  </p:clrMapOvr>
  <p:transition spd="slow">
    <p:wip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04A8432B-BDE6-0639-1C9C-284C59CB4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2766" y="836712"/>
            <a:ext cx="10515600" cy="5660666"/>
          </a:xfrm>
        </p:spPr>
        <p:txBody>
          <a:bodyPr>
            <a:normAutofit/>
          </a:bodyPr>
          <a:lstStyle/>
          <a:p>
            <a:pPr algn="ctr"/>
            <a:endParaRPr lang="en-US" sz="3600" b="1" dirty="0"/>
          </a:p>
          <a:p>
            <a:pPr algn="ctr"/>
            <a:endParaRPr lang="en-US" sz="3600" b="1" dirty="0"/>
          </a:p>
          <a:p>
            <a:pPr algn="ctr"/>
            <a:r>
              <a:rPr lang="en-US" sz="3600" b="1" dirty="0"/>
              <a:t>CONOR QUIGLEY K.C.</a:t>
            </a:r>
          </a:p>
          <a:p>
            <a:pPr algn="ctr"/>
            <a:endParaRPr lang="en-US" sz="3600" b="1" dirty="0"/>
          </a:p>
          <a:p>
            <a:pPr algn="ctr"/>
            <a:r>
              <a:rPr lang="en-US" sz="3600" b="1" dirty="0"/>
              <a:t>Serle Court, Lincoln’s Inn</a:t>
            </a:r>
          </a:p>
          <a:p>
            <a:pPr algn="ctr"/>
            <a:r>
              <a:rPr lang="en-US" sz="3600" b="1" dirty="0"/>
              <a:t>London WC2A 3QS</a:t>
            </a:r>
          </a:p>
          <a:p>
            <a:pPr algn="ctr"/>
            <a:endParaRPr lang="en-US" sz="3600" b="1" dirty="0"/>
          </a:p>
          <a:p>
            <a:pPr algn="ctr"/>
            <a:r>
              <a:rPr lang="en-US" sz="3600" b="1" dirty="0"/>
              <a:t>Visiting Professor in Practice</a:t>
            </a:r>
          </a:p>
          <a:p>
            <a:pPr algn="ctr"/>
            <a:r>
              <a:rPr lang="en-US" sz="3600" b="1" dirty="0"/>
              <a:t>London School of Economics</a:t>
            </a:r>
            <a:endParaRPr lang="en-GB" sz="3600" b="1" dirty="0"/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AE7CDB0A-C2FE-FA58-6AD9-327EA3FC5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8065586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2D225EB2-1F81-4AA0-AAD0-EFC132F7C2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r>
              <a:rPr lang="en-GB" dirty="0"/>
              <a:t>State aid control in EU law</a:t>
            </a:r>
          </a:p>
          <a:p>
            <a:pPr lvl="1"/>
            <a:r>
              <a:rPr lang="en-GB" dirty="0"/>
              <a:t> Fundament provision of EU competition and internal market law</a:t>
            </a:r>
          </a:p>
          <a:p>
            <a:pPr lvl="1"/>
            <a:r>
              <a:rPr lang="en-GB" dirty="0"/>
              <a:t> Article 3(3) TEU</a:t>
            </a:r>
          </a:p>
          <a:p>
            <a:pPr lvl="1"/>
            <a:r>
              <a:rPr lang="en-GB" dirty="0"/>
              <a:t> Protocol No 27 TEU/TFEU on competition and the internal market</a:t>
            </a:r>
          </a:p>
          <a:p>
            <a:pPr lvl="1"/>
            <a:r>
              <a:rPr lang="en-GB" dirty="0"/>
              <a:t> Articles 101/102 TFEU restrictive agreements/ abuse of dominance prohibited as incompatible with the internal market</a:t>
            </a:r>
          </a:p>
          <a:p>
            <a:pPr lvl="1"/>
            <a:r>
              <a:rPr lang="en-GB" dirty="0"/>
              <a:t> Article 107(1) TFEU State aid incompatible with the internal market</a:t>
            </a:r>
          </a:p>
          <a:p>
            <a:pPr lvl="1"/>
            <a:r>
              <a:rPr lang="en-GB" dirty="0"/>
              <a:t> Article 108(3) TFEU State aid effectively prohibited unless declared compatible by the European Commission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2A149700-7404-4189-A37D-C1326C9C1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en-GB" dirty="0" err="1"/>
              <a:t>tate</a:t>
            </a:r>
            <a:r>
              <a:rPr lang="en-GB" dirty="0"/>
              <a:t> aid, competition law and the internal market</a:t>
            </a:r>
          </a:p>
        </p:txBody>
      </p:sp>
    </p:spTree>
    <p:extLst>
      <p:ext uri="{BB962C8B-B14F-4D97-AF65-F5344CB8AC3E}">
        <p14:creationId xmlns:p14="http://schemas.microsoft.com/office/powerpoint/2010/main" val="2520377394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D3D589E5-E84D-F777-7A09-0F3C888FBF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Article 107(1):</a:t>
            </a:r>
          </a:p>
          <a:p>
            <a:pPr lvl="1"/>
            <a:r>
              <a:rPr lang="en-US" dirty="0"/>
              <a:t> aid granted by a Member State or through State resources in any form whatsoever</a:t>
            </a:r>
          </a:p>
          <a:p>
            <a:pPr lvl="1"/>
            <a:r>
              <a:rPr lang="en-US" dirty="0"/>
              <a:t> distorts or threatens to distort competition </a:t>
            </a:r>
          </a:p>
          <a:p>
            <a:pPr lvl="1"/>
            <a:r>
              <a:rPr lang="en-US" dirty="0"/>
              <a:t> favouring certain undertakings or the production of certain goods</a:t>
            </a:r>
          </a:p>
          <a:p>
            <a:pPr lvl="1"/>
            <a:r>
              <a:rPr lang="en-US" dirty="0"/>
              <a:t> in so far as affects trade between Member States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CJEU approach:</a:t>
            </a:r>
          </a:p>
          <a:p>
            <a:pPr lvl="1"/>
            <a:r>
              <a:rPr lang="en-US" dirty="0"/>
              <a:t> intervention by the State or through State resources</a:t>
            </a:r>
          </a:p>
          <a:p>
            <a:pPr lvl="1"/>
            <a:r>
              <a:rPr lang="en-US" dirty="0"/>
              <a:t> liable to affect trade between Member States</a:t>
            </a:r>
          </a:p>
          <a:p>
            <a:pPr lvl="1"/>
            <a:r>
              <a:rPr lang="en-US" dirty="0"/>
              <a:t> confers a selective advantage on the recipient</a:t>
            </a:r>
          </a:p>
          <a:p>
            <a:pPr lvl="1"/>
            <a:r>
              <a:rPr lang="en-US" dirty="0"/>
              <a:t> distorts or threatens to distort competition</a:t>
            </a:r>
          </a:p>
          <a:p>
            <a:pPr lvl="1"/>
            <a:endParaRPr lang="en-US" dirty="0"/>
          </a:p>
          <a:p>
            <a:pPr lvl="1"/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43A015F0-293E-EFCE-CAED-8ABE4BEA8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Elements of State aid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83809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93E94B21-392B-C70C-F8F9-730FBFDDB0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 Intervention:</a:t>
            </a:r>
          </a:p>
          <a:p>
            <a:pPr lvl="1"/>
            <a:r>
              <a:rPr lang="en-US" dirty="0"/>
              <a:t> legislation</a:t>
            </a:r>
          </a:p>
          <a:p>
            <a:pPr lvl="1"/>
            <a:r>
              <a:rPr lang="en-US" dirty="0"/>
              <a:t> administrative action</a:t>
            </a:r>
          </a:p>
          <a:p>
            <a:pPr lvl="1"/>
            <a:r>
              <a:rPr lang="en-US" dirty="0"/>
              <a:t> preparatory action</a:t>
            </a:r>
          </a:p>
          <a:p>
            <a:pPr lvl="1"/>
            <a:r>
              <a:rPr lang="en-US" dirty="0"/>
              <a:t> court action</a:t>
            </a:r>
          </a:p>
          <a:p>
            <a:pPr lvl="1"/>
            <a:r>
              <a:rPr lang="en-US" dirty="0"/>
              <a:t> arbitration</a:t>
            </a:r>
          </a:p>
          <a:p>
            <a:r>
              <a:rPr lang="en-GB" dirty="0"/>
              <a:t> State resources</a:t>
            </a:r>
          </a:p>
          <a:p>
            <a:pPr lvl="1"/>
            <a:r>
              <a:rPr lang="en-GB" dirty="0"/>
              <a:t> imputability to the State</a:t>
            </a:r>
          </a:p>
          <a:p>
            <a:pPr lvl="1"/>
            <a:r>
              <a:rPr lang="en-GB" dirty="0"/>
              <a:t> State resources compulsory</a:t>
            </a:r>
          </a:p>
          <a:p>
            <a:r>
              <a:rPr lang="en-GB" dirty="0"/>
              <a:t> Advantage</a:t>
            </a:r>
          </a:p>
          <a:p>
            <a:pPr lvl="1"/>
            <a:r>
              <a:rPr lang="en-GB" dirty="0"/>
              <a:t> economic, selective and competitive advantages</a:t>
            </a:r>
          </a:p>
          <a:p>
            <a:pPr marL="457200" lvl="1" indent="0">
              <a:buNone/>
            </a:pP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AACD333E-75C8-A0C3-58AB-A027E85EE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Elements of State aid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4144846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5950C95B-C553-A1A8-B181-A682BCE38B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 Economic advantage</a:t>
            </a:r>
          </a:p>
          <a:p>
            <a:pPr lvl="1"/>
            <a:r>
              <a:rPr lang="en-US" dirty="0"/>
              <a:t> beneficiary’s position is improved compared to its position without the measure</a:t>
            </a:r>
          </a:p>
          <a:p>
            <a:pPr lvl="1"/>
            <a:r>
              <a:rPr lang="en-US" dirty="0"/>
              <a:t> net financial position is improved</a:t>
            </a:r>
          </a:p>
          <a:p>
            <a:pPr lvl="1"/>
            <a:r>
              <a:rPr lang="en-US" dirty="0"/>
              <a:t> comparison by reference to the effect of the aid measure</a:t>
            </a:r>
          </a:p>
          <a:p>
            <a:r>
              <a:rPr lang="en-US" dirty="0"/>
              <a:t> Selective advantage</a:t>
            </a:r>
          </a:p>
          <a:p>
            <a:pPr lvl="1"/>
            <a:r>
              <a:rPr lang="en-US" dirty="0"/>
              <a:t> </a:t>
            </a:r>
            <a:r>
              <a:rPr lang="en-US" dirty="0" err="1"/>
              <a:t>favours</a:t>
            </a:r>
            <a:r>
              <a:rPr lang="en-US" dirty="0"/>
              <a:t> certain undertakings</a:t>
            </a:r>
          </a:p>
          <a:p>
            <a:pPr lvl="1"/>
            <a:r>
              <a:rPr lang="en-US" dirty="0"/>
              <a:t> advantage compared to other undertakings not benefiting from the aid</a:t>
            </a:r>
          </a:p>
          <a:p>
            <a:pPr lvl="1"/>
            <a:r>
              <a:rPr lang="en-US" dirty="0"/>
              <a:t> not the same as competitive advantage</a:t>
            </a:r>
          </a:p>
          <a:p>
            <a:r>
              <a:rPr lang="en-US" dirty="0"/>
              <a:t> Competitive advantage</a:t>
            </a:r>
          </a:p>
          <a:p>
            <a:pPr lvl="1"/>
            <a:r>
              <a:rPr lang="en-US" dirty="0"/>
              <a:t> only need to show distortion of competition, not competitive advantage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A46DB2AB-1FF3-A021-4F93-7B7C7C858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Elements of State aid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6366840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B4FC988D-704F-7A7C-02E0-7B3DD3C9D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Grant of aid</a:t>
            </a:r>
          </a:p>
          <a:p>
            <a:pPr lvl="1"/>
            <a:r>
              <a:rPr lang="en-US" dirty="0"/>
              <a:t> granted at the time the right to receive the aid is conferred on the beneficiary by the applicable national law</a:t>
            </a:r>
          </a:p>
          <a:p>
            <a:pPr lvl="2"/>
            <a:r>
              <a:rPr lang="en-US" dirty="0"/>
              <a:t> Case C-999/98, </a:t>
            </a:r>
            <a:r>
              <a:rPr lang="en-US" i="1" dirty="0"/>
              <a:t>Commission v Austria </a:t>
            </a:r>
            <a:r>
              <a:rPr lang="en-US" dirty="0"/>
              <a:t>EU:C:2001, para 38</a:t>
            </a:r>
          </a:p>
          <a:p>
            <a:pPr lvl="1"/>
            <a:r>
              <a:rPr lang="en-US" dirty="0"/>
              <a:t> multi-annual aid granted annually, when beneficiary receives the aid</a:t>
            </a:r>
          </a:p>
          <a:p>
            <a:pPr lvl="2"/>
            <a:r>
              <a:rPr lang="en-US" dirty="0"/>
              <a:t> Case C-81/10P, </a:t>
            </a:r>
            <a:r>
              <a:rPr lang="en-US" i="1" dirty="0"/>
              <a:t>France Telecom v Commission </a:t>
            </a:r>
            <a:r>
              <a:rPr lang="en-US" dirty="0"/>
              <a:t>EU:C:2011:811, para 82</a:t>
            </a:r>
          </a:p>
          <a:p>
            <a:pPr lvl="1"/>
            <a:r>
              <a:rPr lang="en-US" dirty="0"/>
              <a:t> deemed grant where application unlawfully rejected</a:t>
            </a:r>
          </a:p>
          <a:p>
            <a:pPr lvl="2"/>
            <a:r>
              <a:rPr lang="en-US" dirty="0"/>
              <a:t> Case C-653/23, </a:t>
            </a:r>
            <a:r>
              <a:rPr lang="en-US" i="1" dirty="0"/>
              <a:t>TOODE</a:t>
            </a:r>
            <a:r>
              <a:rPr lang="en-US" dirty="0"/>
              <a:t> EU:C:2025:517, para 29</a:t>
            </a:r>
          </a:p>
          <a:p>
            <a:r>
              <a:rPr lang="en-US" dirty="0"/>
              <a:t> Can a national court grant aid?</a:t>
            </a:r>
          </a:p>
          <a:p>
            <a:pPr lvl="1"/>
            <a:r>
              <a:rPr lang="en-US" dirty="0"/>
              <a:t>Interim injunction re-establishing aid beyond initial term was alteration to existing aid</a:t>
            </a:r>
          </a:p>
          <a:p>
            <a:pPr lvl="2"/>
            <a:r>
              <a:rPr lang="en-US" dirty="0"/>
              <a:t> Case C-590/14P, </a:t>
            </a:r>
            <a:r>
              <a:rPr lang="en-US" i="1" dirty="0"/>
              <a:t>DEI v Commission </a:t>
            </a:r>
            <a:r>
              <a:rPr lang="en-US" dirty="0"/>
              <a:t>EU:C:2016:797, paras 58-59</a:t>
            </a:r>
          </a:p>
          <a:p>
            <a:pPr lvl="1"/>
            <a:r>
              <a:rPr lang="en-US" dirty="0"/>
              <a:t> Subsequent case law states national courts cannot grant State aid</a:t>
            </a:r>
          </a:p>
          <a:p>
            <a:pPr lvl="2"/>
            <a:r>
              <a:rPr lang="en-US" dirty="0"/>
              <a:t> Cases C-702/20 &amp; C-17/21, </a:t>
            </a:r>
            <a:r>
              <a:rPr lang="en-US" i="1" dirty="0"/>
              <a:t>DOBELES</a:t>
            </a:r>
            <a:r>
              <a:rPr lang="en-US" dirty="0"/>
              <a:t> EU:C:2023:1, para 75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FCF6E9D7-E037-91F7-21D0-5CE21F87D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Elements of State aid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8685607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EBF9E321-92C4-F82E-FC9B-A316E256FE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Aid is defined by its effects</a:t>
            </a:r>
          </a:p>
          <a:p>
            <a:pPr lvl="1"/>
            <a:r>
              <a:rPr lang="en-US" dirty="0"/>
              <a:t> Case  173/73, </a:t>
            </a:r>
            <a:r>
              <a:rPr lang="en-US" i="1" dirty="0"/>
              <a:t>Italy v Commission </a:t>
            </a:r>
            <a:r>
              <a:rPr lang="en-US" dirty="0"/>
              <a:t>EU:C:1974:71, para 13</a:t>
            </a:r>
          </a:p>
          <a:p>
            <a:pPr lvl="1"/>
            <a:r>
              <a:rPr lang="en-US" dirty="0"/>
              <a:t> Cases C-702/20 &amp; C-17/21, </a:t>
            </a:r>
            <a:r>
              <a:rPr lang="en-US" i="1" dirty="0"/>
              <a:t>DOBELES</a:t>
            </a:r>
            <a:r>
              <a:rPr lang="en-US" dirty="0"/>
              <a:t> EU:C:2023:1, para 73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 Effect on trade and distortion of competition</a:t>
            </a:r>
          </a:p>
          <a:p>
            <a:pPr lvl="1"/>
            <a:r>
              <a:rPr lang="en-US" dirty="0"/>
              <a:t> separate criteria, but normally examined together</a:t>
            </a:r>
          </a:p>
          <a:p>
            <a:pPr lvl="1"/>
            <a:r>
              <a:rPr lang="en-US" dirty="0"/>
              <a:t> where financial aid strengthens the position of an undertaking compared with other undertakings competing in intra-State trade</a:t>
            </a:r>
          </a:p>
          <a:p>
            <a:pPr lvl="2"/>
            <a:r>
              <a:rPr lang="en-US" dirty="0"/>
              <a:t> Case 730/79, Philip Morris v Commission EU:C:1980:209, paras 11-12</a:t>
            </a:r>
          </a:p>
          <a:p>
            <a:pPr lvl="1"/>
            <a:r>
              <a:rPr lang="en-US" dirty="0"/>
              <a:t> </a:t>
            </a:r>
            <a:r>
              <a:rPr lang="en-US" i="1" dirty="0"/>
              <a:t>de minimis </a:t>
            </a:r>
            <a:r>
              <a:rPr lang="en-US" dirty="0"/>
              <a:t>aid</a:t>
            </a:r>
          </a:p>
          <a:p>
            <a:pPr lvl="1"/>
            <a:r>
              <a:rPr lang="en-US" dirty="0"/>
              <a:t> local aid not having cross-border effects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C24D3C89-156F-56F4-83FE-99D8E90AC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Elements of State aid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2337588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CC67916D-7A3F-AC8F-29FC-DB693F90BD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2766" y="1772816"/>
            <a:ext cx="10515600" cy="472456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Three broad methods of awarding aid</a:t>
            </a:r>
          </a:p>
          <a:p>
            <a:pPr lvl="1"/>
            <a:r>
              <a:rPr lang="en-US" dirty="0"/>
              <a:t> direct financial assistance</a:t>
            </a:r>
          </a:p>
          <a:p>
            <a:pPr lvl="1"/>
            <a:r>
              <a:rPr lang="en-US" dirty="0"/>
              <a:t> fiscal aid – alleviation of a tax burden that would otherwise arise</a:t>
            </a:r>
          </a:p>
          <a:p>
            <a:pPr lvl="1"/>
            <a:r>
              <a:rPr lang="en-US" dirty="0"/>
              <a:t> non-market State </a:t>
            </a:r>
            <a:r>
              <a:rPr lang="en-US" dirty="0" err="1"/>
              <a:t>behaviour</a:t>
            </a:r>
            <a:r>
              <a:rPr lang="en-US" dirty="0"/>
              <a:t> in commercial transactions</a:t>
            </a:r>
          </a:p>
          <a:p>
            <a:r>
              <a:rPr lang="en-US" dirty="0"/>
              <a:t>Fiscal aid – aid granted through tax system</a:t>
            </a:r>
          </a:p>
          <a:p>
            <a:pPr lvl="1"/>
            <a:r>
              <a:rPr lang="en-US" dirty="0"/>
              <a:t> under EU law, Member States retain sovereignty in setting tax legislation and rates (other than VAT and certain indirect and energy taxes)</a:t>
            </a:r>
          </a:p>
          <a:p>
            <a:pPr lvl="1"/>
            <a:r>
              <a:rPr lang="en-US" dirty="0"/>
              <a:t> however, Member States may not use the tax system (legislative or administrative) to grant unlawful and incompatible State aid</a:t>
            </a:r>
          </a:p>
          <a:p>
            <a:r>
              <a:rPr lang="en-US" dirty="0"/>
              <a:t> Non-market </a:t>
            </a:r>
            <a:r>
              <a:rPr lang="en-US" dirty="0" err="1"/>
              <a:t>behaviour</a:t>
            </a:r>
            <a:r>
              <a:rPr lang="en-US" dirty="0"/>
              <a:t> of State entity</a:t>
            </a:r>
          </a:p>
          <a:p>
            <a:pPr lvl="1"/>
            <a:r>
              <a:rPr lang="en-US" dirty="0"/>
              <a:t>Investment, sale and purchase of goods or services, guarantees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6146603A-4CF7-26F8-4EC8-9265B9382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Elements of State aid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235466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Powerpoint 2018 New Branding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ADCEEFBCB35343A7084B25032D129B" ma:contentTypeVersion="15" ma:contentTypeDescription="Create a new document." ma:contentTypeScope="" ma:versionID="33e64c564e0a9efd73bbd7199febfcc8">
  <xsd:schema xmlns:xsd="http://www.w3.org/2001/XMLSchema" xmlns:xs="http://www.w3.org/2001/XMLSchema" xmlns:p="http://schemas.microsoft.com/office/2006/metadata/properties" xmlns:ns2="69e8f44c-bfa8-4404-b742-ead3081cd1ad" xmlns:ns3="6d75ee35-9bc0-4c83-a38c-e5d5f22769bf" targetNamespace="http://schemas.microsoft.com/office/2006/metadata/properties" ma:root="true" ma:fieldsID="b82c80d88f351f275be2e98e9e4d33b5" ns2:_="" ns3:_="">
    <xsd:import namespace="69e8f44c-bfa8-4404-b742-ead3081cd1ad"/>
    <xsd:import namespace="6d75ee35-9bc0-4c83-a38c-e5d5f22769b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e8f44c-bfa8-4404-b742-ead3081cd1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dbe88493-ea07-42ee-9898-84cb103421d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75ee35-9bc0-4c83-a38c-e5d5f22769b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0f0561e-37c5-4997-9476-c734554e9123}" ma:internalName="TaxCatchAll" ma:showField="CatchAllData" ma:web="6d75ee35-9bc0-4c83-a38c-e5d5f22769b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9e8f44c-bfa8-4404-b742-ead3081cd1ad">
      <Terms xmlns="http://schemas.microsoft.com/office/infopath/2007/PartnerControls"/>
    </lcf76f155ced4ddcb4097134ff3c332f>
    <TaxCatchAll xmlns="6d75ee35-9bc0-4c83-a38c-e5d5f22769bf" xsi:nil="true"/>
  </documentManagement>
</p:properties>
</file>

<file path=customXml/itemProps1.xml><?xml version="1.0" encoding="utf-8"?>
<ds:datastoreItem xmlns:ds="http://schemas.openxmlformats.org/officeDocument/2006/customXml" ds:itemID="{9571FF0D-2563-4406-B031-4997448EE7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9e8f44c-bfa8-4404-b742-ead3081cd1ad"/>
    <ds:schemaRef ds:uri="6d75ee35-9bc0-4c83-a38c-e5d5f22769b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608368A-CB15-4E5C-B5B3-14DE3752C88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F161094-CC9E-444D-A7F5-1A270F05551C}">
  <ds:schemaRefs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schemas.microsoft.com/office/2006/documentManagement/types"/>
    <ds:schemaRef ds:uri="6d75ee35-9bc0-4c83-a38c-e5d5f22769bf"/>
    <ds:schemaRef ds:uri="69e8f44c-bfa8-4404-b742-ead3081cd1ad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 2018 New Branding1</Template>
  <TotalTime>0</TotalTime>
  <Words>2175</Words>
  <Application>Microsoft Office PowerPoint</Application>
  <PresentationFormat>Custom</PresentationFormat>
  <Paragraphs>290</Paragraphs>
  <Slides>26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Powerpoint 2018 New Branding1</vt:lpstr>
      <vt:lpstr>State Aid and Foreign Subsidy Control under European Union Law: recent developments and limitations</vt:lpstr>
      <vt:lpstr>State Aid and Foreign Subsidy Control</vt:lpstr>
      <vt:lpstr>State aid, competition law and the internal market</vt:lpstr>
      <vt:lpstr>Elements of State aid</vt:lpstr>
      <vt:lpstr>Elements of State aid</vt:lpstr>
      <vt:lpstr>Elements of State aid</vt:lpstr>
      <vt:lpstr>Elements of State aid</vt:lpstr>
      <vt:lpstr>Elements of State aid</vt:lpstr>
      <vt:lpstr>Elements of State aid</vt:lpstr>
      <vt:lpstr>Taxation and State aid</vt:lpstr>
      <vt:lpstr>Taxation and State aid</vt:lpstr>
      <vt:lpstr>Compatible State aid</vt:lpstr>
      <vt:lpstr>Control by European Commission</vt:lpstr>
      <vt:lpstr>Control by European Commission</vt:lpstr>
      <vt:lpstr>Unlawful State aid; recovery obligation</vt:lpstr>
      <vt:lpstr>Role of national courts: direct effect</vt:lpstr>
      <vt:lpstr>Role of national courts: direct effect</vt:lpstr>
      <vt:lpstr>State aid and arbitration proceedings</vt:lpstr>
      <vt:lpstr>State aid and arbitration proceedings</vt:lpstr>
      <vt:lpstr>Foreign Subsidies Regulation</vt:lpstr>
      <vt:lpstr>Foreign Subsidies Regulation</vt:lpstr>
      <vt:lpstr>Foreign Subsidies Regulation</vt:lpstr>
      <vt:lpstr>Foreign Subsidies Regulation</vt:lpstr>
      <vt:lpstr>Foreign Subsidies Regulation</vt:lpstr>
      <vt:lpstr>Foreign Subsidies Regulation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Unfair Prejudice Petitions: some tricks of the trade</dc:title>
  <dc:creator>Lyric McDonald</dc:creator>
  <cp:lastModifiedBy>Author</cp:lastModifiedBy>
  <cp:revision>67</cp:revision>
  <cp:lastPrinted>2019-09-16T11:05:27Z</cp:lastPrinted>
  <dcterms:created xsi:type="dcterms:W3CDTF">2019-06-21T15:46:09Z</dcterms:created>
  <dcterms:modified xsi:type="dcterms:W3CDTF">2025-09-09T18:39:17Z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0x01010084ADCEEFBCB35343A7084B25032D129B</vt:lpwstr>
  </property>
  <property fmtid="{D5CDD505-2E9C-101B-9397-08002B2CF9AE}" pid="3" name="Order">
    <vt:r8>199600</vt:r8>
  </property>
  <property fmtid="{D5CDD505-2E9C-101B-9397-08002B2CF9AE}" pid="4" name="MediaServiceImageTags">
    <vt:lpwstr/>
  </property>
</Properties>
</file>